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67" r:id="rId7"/>
    <p:sldId id="269" r:id="rId8"/>
    <p:sldId id="270" r:id="rId9"/>
    <p:sldId id="271" r:id="rId10"/>
    <p:sldId id="272" r:id="rId11"/>
    <p:sldId id="273" r:id="rId12"/>
    <p:sldId id="268" r:id="rId13"/>
    <p:sldId id="263" r:id="rId14"/>
    <p:sldId id="259" r:id="rId15"/>
    <p:sldId id="260" r:id="rId16"/>
    <p:sldId id="261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6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04E57C-0247-0AD0-432C-E7F32A7DF5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01738A6-4DBE-B55A-B967-1A1345628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4E3C14-E82E-AE92-0C1D-489D8B534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4CDF-10FB-4DF5-BD1B-FE866E0EF10C}" type="datetimeFigureOut">
              <a:rPr lang="de-CH" smtClean="0"/>
              <a:t>14.08.2023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114899-6128-7DC5-AFFD-DBE685E9B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E54359-B65B-4D95-11AA-538D87AC2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2C5D-24B2-49A8-BDBD-3B64BBE82DD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9809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34AE71-A6D7-1447-2784-10043AE6D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D2CC3B0-7373-56FB-2FC4-A088ED564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6F7A63D-69EB-F312-4C78-5941C5D71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4CDF-10FB-4DF5-BD1B-FE866E0EF10C}" type="datetimeFigureOut">
              <a:rPr lang="de-CH" smtClean="0"/>
              <a:t>14.08.2023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7DE5F3-4FA5-B089-81B6-D213757D7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68F5FF-EE5D-EF6A-EE74-DB14B69A4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2C5D-24B2-49A8-BDBD-3B64BBE82DD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8934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E4C24C1-4B60-5A74-C418-548F31596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37084D6-C2CF-8475-8561-A4507C551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BD7621-583A-5452-7C09-45A6715E8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4CDF-10FB-4DF5-BD1B-FE866E0EF10C}" type="datetimeFigureOut">
              <a:rPr lang="de-CH" smtClean="0"/>
              <a:t>14.08.2023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BDF382-6882-EE5C-E105-D9E9B0CE9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9B1FA1-D88C-1A3B-D6D8-09FE6751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2C5D-24B2-49A8-BDBD-3B64BBE82DD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9780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DA077C-A713-1310-848D-9479E889F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AD30DF-5B55-6F8A-F276-3145307A6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1B6F29-349C-6362-2E05-9EC5D2E89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4CDF-10FB-4DF5-BD1B-FE866E0EF10C}" type="datetimeFigureOut">
              <a:rPr lang="de-CH" smtClean="0"/>
              <a:t>14.08.2023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9A498C-ACE4-9F8F-F35A-FFEEFEC38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8C3C3B-5516-FB14-55B0-E10AAF1A7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2C5D-24B2-49A8-BDBD-3B64BBE82DD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9722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B12BDA-394B-8316-2AF7-EE9C0C166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A24644-E559-2993-5477-3C336ABC7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C7C602-BCB5-8DED-2C3C-94E227E3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4CDF-10FB-4DF5-BD1B-FE866E0EF10C}" type="datetimeFigureOut">
              <a:rPr lang="de-CH" smtClean="0"/>
              <a:t>14.08.2023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EC9C0F-700D-A639-FB7A-051A830F6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CE3ABE-30E4-36A4-EF55-45A1CD7FC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2C5D-24B2-49A8-BDBD-3B64BBE82DD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8446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B7C752-FDA5-A80F-C4D8-A4B4C9BF2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9E5923-21E6-E0DD-BA05-F5737256A4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7A3514E-5E34-E77A-9FC1-8E3FE1CCD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DC816F-0D53-5CE2-F824-FE61A6A6A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4CDF-10FB-4DF5-BD1B-FE866E0EF10C}" type="datetimeFigureOut">
              <a:rPr lang="de-CH" smtClean="0"/>
              <a:t>14.08.2023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BB6F421-5BC0-C98D-FD97-A525BA823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91C81B1-C8A0-FC41-C476-0A1DE07B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2C5D-24B2-49A8-BDBD-3B64BBE82DD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1425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CAB8BC-0AFD-D1E8-7075-8B92CFA4B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DCEB37-E916-38E0-5A9F-5285651FB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FCF985C-D33A-3D21-EC92-A311E278B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D5FBB68-23F4-99D2-D53D-951AC4609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263EF3-96ED-F8BB-9E26-59ADB34929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DAB2F21-44F4-5C59-63B2-03862BCF1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4CDF-10FB-4DF5-BD1B-FE866E0EF10C}" type="datetimeFigureOut">
              <a:rPr lang="de-CH" smtClean="0"/>
              <a:t>14.08.2023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7AAFC2B-2AD4-4AEB-EF0B-E68393B6D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5BBF041-4AFE-FD05-3479-5F2DE2A98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2C5D-24B2-49A8-BDBD-3B64BBE82DD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6164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1264D8-F5C1-28FB-D768-26D0DE536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8DFD65-9DF2-2B5A-D3BB-E59CA8853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4CDF-10FB-4DF5-BD1B-FE866E0EF10C}" type="datetimeFigureOut">
              <a:rPr lang="de-CH" smtClean="0"/>
              <a:t>14.08.2023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ED76ECE-A8B1-1550-1E2D-FD7C74BEE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1410EFB-47D4-DA77-8503-49F8523EC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2C5D-24B2-49A8-BDBD-3B64BBE82DD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1573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AFD3838-F788-43E8-88AA-6B346BE2F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4CDF-10FB-4DF5-BD1B-FE866E0EF10C}" type="datetimeFigureOut">
              <a:rPr lang="de-CH" smtClean="0"/>
              <a:t>14.08.2023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818D763-9585-6584-E99B-A85B39A41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1BD1FFA-D7A1-20DD-9E73-D532108C2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2C5D-24B2-49A8-BDBD-3B64BBE82DD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8408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7CDF2E-EB49-C239-B7E2-C00426E18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E3C6BA-4C2B-5A56-5620-E3D55151B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6490A3-3D7F-3674-BAD7-E49FDDF79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B8F0988-7FC7-E7F8-4315-E843D152A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4CDF-10FB-4DF5-BD1B-FE866E0EF10C}" type="datetimeFigureOut">
              <a:rPr lang="de-CH" smtClean="0"/>
              <a:t>14.08.2023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67F46EE-61D6-FCFE-64AC-8D782FF11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20FBE8A-F540-4C61-D75F-318CB3C0A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2C5D-24B2-49A8-BDBD-3B64BBE82DD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8495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465334-AD08-6306-554A-E1E67B31A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A749755-47CA-173D-172A-42D802BBFC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DDD9A9E-52C2-1C60-3534-94FC6DB5A4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71A3EC-A4AE-DE52-BF04-A159A6D9C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4CDF-10FB-4DF5-BD1B-FE866E0EF10C}" type="datetimeFigureOut">
              <a:rPr lang="de-CH" smtClean="0"/>
              <a:t>14.08.2023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206AE4F-0229-9347-2E2B-3801AD3E8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0CE2085-70B6-9533-10C6-4812EA48A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2C5D-24B2-49A8-BDBD-3B64BBE82DD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305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A4DBC00-9B0C-5FAA-EB3D-46078D623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E90AFC2-4BEB-DA28-8FEB-710A1276F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0369EF-1F3C-28F4-149D-1C41CE9691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34CDF-10FB-4DF5-BD1B-FE866E0EF10C}" type="datetimeFigureOut">
              <a:rPr lang="de-CH" smtClean="0"/>
              <a:t>14.08.2023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F668E89-925E-FA4A-DE26-19D619723F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E41F33-42AC-52A3-3EE1-8327C57AF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D2C5D-24B2-49A8-BDBD-3B64BBE82DD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65035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ingapps.org/display?v=pxok959sa23" TargetMode="External"/><Relationship Id="rId3" Type="http://schemas.microsoft.com/office/2007/relationships/media" Target="../media/media3.mp4"/><Relationship Id="rId7" Type="http://schemas.openxmlformats.org/officeDocument/2006/relationships/slide" Target="slide2.xml"/><Relationship Id="rId12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7.png"/><Relationship Id="rId4" Type="http://schemas.openxmlformats.org/officeDocument/2006/relationships/video" Target="../media/media3.mp4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display?v=p6doohjxj23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13" Type="http://schemas.openxmlformats.org/officeDocument/2006/relationships/image" Target="../media/image3.png"/><Relationship Id="rId3" Type="http://schemas.openxmlformats.org/officeDocument/2006/relationships/image" Target="../media/image29.png"/><Relationship Id="rId7" Type="http://schemas.openxmlformats.org/officeDocument/2006/relationships/slide" Target="slide16.xml"/><Relationship Id="rId12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00.png"/><Relationship Id="rId5" Type="http://schemas.openxmlformats.org/officeDocument/2006/relationships/image" Target="../media/image280.png"/><Relationship Id="rId10" Type="http://schemas.openxmlformats.org/officeDocument/2006/relationships/slide" Target="slide15.xml"/><Relationship Id="rId4" Type="http://schemas.openxmlformats.org/officeDocument/2006/relationships/slide" Target="slide14.xml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rf.ch/play/tv/redirect/detail/73b1eab5-4e66-4f92-94c9-828618ae168a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iknet-learnhub.com/kraeuterwelten" TargetMode="External"/><Relationship Id="rId5" Type="http://schemas.openxmlformats.org/officeDocument/2006/relationships/image" Target="../media/image33.pn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knet-learnhub.com/kraeuterwelten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hyperlink" Target="https://www.srf.ch/play/tv/redirect/detail/834482fd-6fbb-476a-a639-a81287fa5bdb" TargetMode="External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rf.ch/play/tv/redirect/detail/07e8fdbc-c221-4efc-b2d5-820d93ca76a0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iknet-learnhub.com/kraeuterwelten" TargetMode="External"/><Relationship Id="rId5" Type="http://schemas.openxmlformats.org/officeDocument/2006/relationships/slide" Target="slide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slide" Target="slide13.xml"/><Relationship Id="rId12" Type="http://schemas.openxmlformats.org/officeDocument/2006/relationships/image" Target="../media/image60.png"/><Relationship Id="rId2" Type="http://schemas.openxmlformats.org/officeDocument/2006/relationships/image" Target="../media/image4.jpe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slide" Target="slide12.xml"/><Relationship Id="rId5" Type="http://schemas.openxmlformats.org/officeDocument/2006/relationships/image" Target="../media/image40.png"/><Relationship Id="rId15" Type="http://schemas.openxmlformats.org/officeDocument/2006/relationships/image" Target="../media/image70.png"/><Relationship Id="rId10" Type="http://schemas.openxmlformats.org/officeDocument/2006/relationships/image" Target="../media/image7.png"/><Relationship Id="rId4" Type="http://schemas.openxmlformats.org/officeDocument/2006/relationships/slide" Target="slide3.xml"/><Relationship Id="rId9" Type="http://schemas.openxmlformats.org/officeDocument/2006/relationships/slide" Target="slide2.xml"/><Relationship Id="rId14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slide" Target="slide5.xml"/><Relationship Id="rId12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10.png"/><Relationship Id="rId5" Type="http://schemas.openxmlformats.org/officeDocument/2006/relationships/image" Target="../media/image90.png"/><Relationship Id="rId10" Type="http://schemas.openxmlformats.org/officeDocument/2006/relationships/slide" Target="slide6.xml"/><Relationship Id="rId4" Type="http://schemas.openxmlformats.org/officeDocument/2006/relationships/slide" Target="slide4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aftzdjft23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2.xml"/><Relationship Id="rId4" Type="http://schemas.openxmlformats.org/officeDocument/2006/relationships/hyperlink" Target="https://www.kiknet-learnhub.com/kraeuterwelte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display?v=pj36o984523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60.png"/><Relationship Id="rId3" Type="http://schemas.openxmlformats.org/officeDocument/2006/relationships/slide" Target="slide2.xml"/><Relationship Id="rId7" Type="http://schemas.openxmlformats.org/officeDocument/2006/relationships/slide" Target="slide9.xml"/><Relationship Id="rId12" Type="http://schemas.openxmlformats.org/officeDocument/2006/relationships/slide" Target="slide8.xml"/><Relationship Id="rId17" Type="http://schemas.openxmlformats.org/officeDocument/2006/relationships/image" Target="../media/image3.png"/><Relationship Id="rId2" Type="http://schemas.openxmlformats.org/officeDocument/2006/relationships/image" Target="../media/image15.jpg"/><Relationship Id="rId16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17.png"/><Relationship Id="rId5" Type="http://schemas.openxmlformats.org/officeDocument/2006/relationships/slide" Target="slide7.xml"/><Relationship Id="rId15" Type="http://schemas.openxmlformats.org/officeDocument/2006/relationships/slide" Target="slide9.xml"/><Relationship Id="rId10" Type="http://schemas.openxmlformats.org/officeDocument/2006/relationships/image" Target="../media/image15.png"/><Relationship Id="rId4" Type="http://schemas.openxmlformats.org/officeDocument/2006/relationships/hyperlink" Target="https://learningapps.org/display?v=pcw2gcbqk23" TargetMode="External"/><Relationship Id="rId9" Type="http://schemas.openxmlformats.org/officeDocument/2006/relationships/slide" Target="slide7.xml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hyperlink" Target="https://www.ricola.com/de-ch/ricola-erleben/krauterkreationen/artikel/krauterol" TargetMode="Externa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hyperlink" Target="https://www.natuerlich-heilen.at/Naturkosmetik-aus-Kraeuter-selber-machen/Rezepte-fuer-die-Naturkosmetik-mit-Kraeuter/Kraeuter-Seife-selber-machen/" TargetMode="Externa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flanze, Kraut, Basilikum, Fines herbes enthält.&#10;&#10;Automatisch generierte Beschreibung">
            <a:extLst>
              <a:ext uri="{FF2B5EF4-FFF2-40B4-BE49-F238E27FC236}">
                <a16:creationId xmlns:a16="http://schemas.microsoft.com/office/drawing/2014/main" id="{E54CBB86-B906-45DB-E1F5-9BFBED0059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3" b="13012"/>
          <a:stretch/>
        </p:blipFill>
        <p:spPr>
          <a:xfrm>
            <a:off x="20" y="-78367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2B40878-3E64-F2E5-D340-D274A14FF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2734491"/>
            <a:ext cx="10261600" cy="1795578"/>
          </a:xfrm>
        </p:spPr>
        <p:txBody>
          <a:bodyPr>
            <a:normAutofit/>
          </a:bodyPr>
          <a:lstStyle/>
          <a:p>
            <a:r>
              <a:rPr lang="de-DE" sz="115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Kräuterwelten</a:t>
            </a:r>
            <a:endParaRPr lang="de-CH" sz="11500" dirty="0">
              <a:ln w="22225">
                <a:solidFill>
                  <a:schemeClr val="tx1"/>
                </a:solidFill>
                <a:miter lim="800000"/>
              </a:ln>
              <a:noFill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432D788-46E4-ECA8-FCD5-A0B86A392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00" y="4572002"/>
            <a:ext cx="10261600" cy="1202995"/>
          </a:xfrm>
        </p:spPr>
        <p:txBody>
          <a:bodyPr>
            <a:normAutofit/>
          </a:bodyPr>
          <a:lstStyle/>
          <a:p>
            <a:r>
              <a:rPr lang="de-DE" sz="3200" dirty="0"/>
              <a:t>Eine digitale und interaktive Entdeckungsreise!</a:t>
            </a:r>
            <a:endParaRPr lang="de-CH" sz="3200" dirty="0"/>
          </a:p>
        </p:txBody>
      </p:sp>
      <p:pic>
        <p:nvPicPr>
          <p:cNvPr id="6" name="corporate-inspiring-ambient-music-84180">
            <a:hlinkClick r:id="" action="ppaction://media"/>
            <a:extLst>
              <a:ext uri="{FF2B5EF4-FFF2-40B4-BE49-F238E27FC236}">
                <a16:creationId xmlns:a16="http://schemas.microsoft.com/office/drawing/2014/main" id="{7354C5C6-7347-D703-5C27-BF59824536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7845.7812"/>
                  <p14:fade in="500" out="2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2838" y="473403"/>
            <a:ext cx="609600" cy="609600"/>
          </a:xfrm>
          <a:prstGeom prst="rect">
            <a:avLst/>
          </a:prstGeom>
        </p:spPr>
      </p:pic>
      <p:sp>
        <p:nvSpPr>
          <p:cNvPr id="7" name="Rechteck 6">
            <a:hlinkClick r:id="rId6" action="ppaction://hlinksldjump"/>
            <a:extLst>
              <a:ext uri="{FF2B5EF4-FFF2-40B4-BE49-F238E27FC236}">
                <a16:creationId xmlns:a16="http://schemas.microsoft.com/office/drawing/2014/main" id="{4496AF07-8B70-65ED-7CDE-036B7BC01FF4}"/>
              </a:ext>
            </a:extLst>
          </p:cNvPr>
          <p:cNvSpPr/>
          <p:nvPr/>
        </p:nvSpPr>
        <p:spPr>
          <a:xfrm rot="19784127">
            <a:off x="9512672" y="5150674"/>
            <a:ext cx="2250107" cy="845924"/>
          </a:xfrm>
          <a:prstGeom prst="rect">
            <a:avLst/>
          </a:prstGeom>
          <a:noFill/>
          <a:ln w="5715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7108"/>
                      <a:gd name="connsiteY0" fmla="*/ 0 h 1202995"/>
                      <a:gd name="connsiteX1" fmla="*/ 2447108 w 2447108"/>
                      <a:gd name="connsiteY1" fmla="*/ 0 h 1202995"/>
                      <a:gd name="connsiteX2" fmla="*/ 2447108 w 2447108"/>
                      <a:gd name="connsiteY2" fmla="*/ 1202995 h 1202995"/>
                      <a:gd name="connsiteX3" fmla="*/ 0 w 2447108"/>
                      <a:gd name="connsiteY3" fmla="*/ 1202995 h 1202995"/>
                      <a:gd name="connsiteX4" fmla="*/ 0 w 2447108"/>
                      <a:gd name="connsiteY4" fmla="*/ 0 h 1202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7108" h="1202995" extrusionOk="0">
                        <a:moveTo>
                          <a:pt x="0" y="0"/>
                        </a:moveTo>
                        <a:cubicBezTo>
                          <a:pt x="477197" y="118645"/>
                          <a:pt x="2037999" y="116012"/>
                          <a:pt x="2447108" y="0"/>
                        </a:cubicBezTo>
                        <a:cubicBezTo>
                          <a:pt x="2521263" y="188949"/>
                          <a:pt x="2445051" y="1010492"/>
                          <a:pt x="2447108" y="1202995"/>
                        </a:cubicBezTo>
                        <a:cubicBezTo>
                          <a:pt x="1830809" y="1337595"/>
                          <a:pt x="894819" y="1045799"/>
                          <a:pt x="0" y="1202995"/>
                        </a:cubicBezTo>
                        <a:cubicBezTo>
                          <a:pt x="-28872" y="816312"/>
                          <a:pt x="70855" y="490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000" dirty="0"/>
              <a:t>Los geht‘s!</a:t>
            </a:r>
            <a:endParaRPr lang="de-CH" sz="3000" dirty="0"/>
          </a:p>
        </p:txBody>
      </p:sp>
      <p:pic>
        <p:nvPicPr>
          <p:cNvPr id="4" name="Grafik 3" descr="Ein Bild, das Beerdigung, Blumendesign, Blume enthält.&#10;&#10;Automatisch generierte Beschreibung">
            <a:extLst>
              <a:ext uri="{FF2B5EF4-FFF2-40B4-BE49-F238E27FC236}">
                <a16:creationId xmlns:a16="http://schemas.microsoft.com/office/drawing/2014/main" id="{4EDA20E0-446E-ACEE-4C21-3B4E839BC2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459" y="0"/>
            <a:ext cx="249954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89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7FD5FAB-0C8A-FBFC-294B-DBC49F17AF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20086" r="1369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F31BFAA-8572-424E-8184-0BB621427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5862"/>
            <a:ext cx="6052955" cy="4726276"/>
          </a:xfrm>
        </p:spPr>
        <p:txBody>
          <a:bodyPr>
            <a:normAutofit/>
          </a:bodyPr>
          <a:lstStyle/>
          <a:p>
            <a:pPr algn="r"/>
            <a:r>
              <a:rPr lang="de-DE" sz="8000" dirty="0">
                <a:ln w="22225">
                  <a:solidFill>
                    <a:srgbClr val="FFFFFF"/>
                  </a:solidFill>
                </a:ln>
                <a:noFill/>
              </a:rPr>
              <a:t>Vom Kraut zum Bonbon</a:t>
            </a:r>
            <a:endParaRPr lang="de-CH" sz="8000" dirty="0">
              <a:ln w="22225">
                <a:solidFill>
                  <a:srgbClr val="FFFFFF"/>
                </a:solidFill>
              </a:ln>
              <a:noFill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C4BD49-4130-DD9F-001C-3430E5E02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41" y="1065862"/>
            <a:ext cx="3860002" cy="47262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rgbClr val="FFFFFF"/>
                </a:solidFill>
              </a:rPr>
              <a:t>Hier siehst du an einem konkreten Beispiel, wie aus Kräutern etwas </a:t>
            </a:r>
            <a:r>
              <a:rPr lang="de-DE" sz="2000" dirty="0" err="1">
                <a:solidFill>
                  <a:srgbClr val="FFFFFF"/>
                </a:solidFill>
              </a:rPr>
              <a:t>Süsses</a:t>
            </a:r>
            <a:r>
              <a:rPr lang="de-DE" sz="2000" dirty="0">
                <a:solidFill>
                  <a:srgbClr val="FFFFFF"/>
                </a:solidFill>
              </a:rPr>
              <a:t> und Schmackhaftes entsteht.</a:t>
            </a:r>
            <a:endParaRPr lang="de-CH" sz="2000" dirty="0">
              <a:solidFill>
                <a:srgbClr val="FFFFFF"/>
              </a:solidFill>
            </a:endParaRPr>
          </a:p>
        </p:txBody>
      </p:sp>
      <p:sp>
        <p:nvSpPr>
          <p:cNvPr id="4" name="Interaktive Schaltfläche: Zur Startseite wechseln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0C9EE41-3BBF-7D6E-CC2A-7F01150DB615}"/>
              </a:ext>
            </a:extLst>
          </p:cNvPr>
          <p:cNvSpPr/>
          <p:nvPr/>
        </p:nvSpPr>
        <p:spPr>
          <a:xfrm>
            <a:off x="11395166" y="5941831"/>
            <a:ext cx="609600" cy="681037"/>
          </a:xfrm>
          <a:prstGeom prst="actionButtonHom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5" name="Interaktive Schaltfläche: Nächste(r) oder Weiter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A4946CE-6F8B-2E31-98D5-942288C21F35}"/>
              </a:ext>
            </a:extLst>
          </p:cNvPr>
          <p:cNvSpPr/>
          <p:nvPr/>
        </p:nvSpPr>
        <p:spPr>
          <a:xfrm>
            <a:off x="7837714" y="4206240"/>
            <a:ext cx="1471749" cy="94923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" name="Grafik 5" descr="Ein Bild, das Beerdigung, Blumendesign, Blume enthält.&#10;&#10;Automatisch generierte Beschreibung">
            <a:extLst>
              <a:ext uri="{FF2B5EF4-FFF2-40B4-BE49-F238E27FC236}">
                <a16:creationId xmlns:a16="http://schemas.microsoft.com/office/drawing/2014/main" id="{862FA502-7C38-AED0-8523-C3447DE5E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459" y="0"/>
            <a:ext cx="249954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7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nhaltsplatzhalter 4" descr="Ein Bild, das Hellbraun, Braun, Im Haus enthält.&#10;&#10;Automatisch generierte Beschreibung">
            <a:extLst>
              <a:ext uri="{FF2B5EF4-FFF2-40B4-BE49-F238E27FC236}">
                <a16:creationId xmlns:a16="http://schemas.microsoft.com/office/drawing/2014/main" id="{65633A36-942A-02F1-3EE4-CBED4A2086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alphaModFix amt="50000"/>
          </a:blip>
          <a:srcRect l="22339" r="14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1E63D62-536C-1838-7B5A-27CA138E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de-DE" dirty="0">
                <a:ln w="22225">
                  <a:solidFill>
                    <a:srgbClr val="FFFFFF"/>
                  </a:solidFill>
                </a:ln>
                <a:noFill/>
              </a:rPr>
              <a:t>Vom Kraut zum Bonbon</a:t>
            </a:r>
            <a:endParaRPr lang="en-US" dirty="0">
              <a:ln w="22225"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7" name="Interaktive Schaltfläche: Zur Startseite wechseln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E1E9AB35-CB78-9B75-67F9-C9CFDBE86A83}"/>
              </a:ext>
            </a:extLst>
          </p:cNvPr>
          <p:cNvSpPr/>
          <p:nvPr/>
        </p:nvSpPr>
        <p:spPr>
          <a:xfrm>
            <a:off x="11395166" y="5941831"/>
            <a:ext cx="609600" cy="681037"/>
          </a:xfrm>
          <a:prstGeom prst="actionButtonHom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6370259-2775-06FF-5024-0BEB11C10E44}"/>
              </a:ext>
            </a:extLst>
          </p:cNvPr>
          <p:cNvSpPr txBox="1"/>
          <p:nvPr/>
        </p:nvSpPr>
        <p:spPr>
          <a:xfrm>
            <a:off x="836676" y="1690688"/>
            <a:ext cx="985712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CH" sz="3000" dirty="0">
                <a:solidFill>
                  <a:srgbClr val="206FBF"/>
                </a:solidFill>
              </a:rPr>
              <a:t>Wie wird aus frischen Kräutern ein süsses Bonbon?</a:t>
            </a:r>
          </a:p>
          <a:p>
            <a:pPr marL="0" indent="0">
              <a:buNone/>
            </a:pPr>
            <a:r>
              <a:rPr lang="de-CH" sz="3000" dirty="0">
                <a:solidFill>
                  <a:srgbClr val="206FBF"/>
                </a:solidFill>
              </a:rPr>
              <a:t>Hier kannst du zeigen, dass du die verschiedenen Schritte in die richtige Reihenfolge bringen kannst.</a:t>
            </a:r>
          </a:p>
          <a:p>
            <a:pPr marL="0" indent="0">
              <a:buNone/>
            </a:pPr>
            <a:endParaRPr lang="de-CH" sz="3000" dirty="0">
              <a:solidFill>
                <a:srgbClr val="206FBF"/>
              </a:solidFill>
            </a:endParaRPr>
          </a:p>
          <a:p>
            <a:pPr marL="0" indent="0">
              <a:buNone/>
            </a:pPr>
            <a:r>
              <a:rPr lang="de-CH" sz="3000" dirty="0">
                <a:solidFill>
                  <a:srgbClr val="206FBF"/>
                </a:solidFill>
              </a:rPr>
              <a:t>Klicke zum Starten auf diesen </a:t>
            </a:r>
            <a:r>
              <a:rPr lang="de-CH" sz="3000" dirty="0">
                <a:solidFill>
                  <a:srgbClr val="206FBF"/>
                </a:solidFill>
                <a:hlinkClick r:id="rId8"/>
              </a:rPr>
              <a:t>Link</a:t>
            </a:r>
            <a:r>
              <a:rPr lang="de-CH" sz="3000" dirty="0">
                <a:solidFill>
                  <a:srgbClr val="206FBF"/>
                </a:solidFill>
              </a:rPr>
              <a:t> oder das Bild unten.</a:t>
            </a:r>
          </a:p>
          <a:p>
            <a:pPr marL="0" indent="0">
              <a:buNone/>
            </a:pPr>
            <a:endParaRPr lang="de-CH" sz="3000" dirty="0">
              <a:solidFill>
                <a:srgbClr val="206FBF"/>
              </a:solidFill>
            </a:endParaRPr>
          </a:p>
          <a:p>
            <a:pPr marL="0" indent="0">
              <a:buNone/>
            </a:pPr>
            <a:endParaRPr lang="de-CH" sz="3000" dirty="0">
              <a:solidFill>
                <a:srgbClr val="206FBF"/>
              </a:solidFill>
            </a:endParaRPr>
          </a:p>
        </p:txBody>
      </p:sp>
      <p:pic>
        <p:nvPicPr>
          <p:cNvPr id="11" name="Grafik 10">
            <a:hlinkClick r:id="rId8"/>
            <a:extLst>
              <a:ext uri="{FF2B5EF4-FFF2-40B4-BE49-F238E27FC236}">
                <a16:creationId xmlns:a16="http://schemas.microsoft.com/office/drawing/2014/main" id="{9963C57A-ED5C-3633-66DA-52D24A7949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9009" y="4474675"/>
            <a:ext cx="3004910" cy="1800000"/>
          </a:xfrm>
          <a:prstGeom prst="roundRect">
            <a:avLst/>
          </a:prstGeom>
        </p:spPr>
      </p:pic>
      <p:pic>
        <p:nvPicPr>
          <p:cNvPr id="12" name="processing_header_video">
            <a:hlinkClick r:id="" action="ppaction://media"/>
            <a:extLst>
              <a:ext uri="{FF2B5EF4-FFF2-40B4-BE49-F238E27FC236}">
                <a16:creationId xmlns:a16="http://schemas.microsoft.com/office/drawing/2014/main" id="{2D35B2EF-E4F3-E090-BBC5-CD874E7AD3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69401" y="500586"/>
            <a:ext cx="1920000" cy="1080000"/>
          </a:xfrm>
          <a:prstGeom prst="rect">
            <a:avLst/>
          </a:prstGeom>
        </p:spPr>
      </p:pic>
      <p:pic>
        <p:nvPicPr>
          <p:cNvPr id="13" name="production_header_video">
            <a:hlinkClick r:id="" action="ppaction://media"/>
            <a:extLst>
              <a:ext uri="{FF2B5EF4-FFF2-40B4-BE49-F238E27FC236}">
                <a16:creationId xmlns:a16="http://schemas.microsoft.com/office/drawing/2014/main" id="{FD2FDBAF-08C2-9A52-7BEC-1BAF43211D6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93745" y="500587"/>
            <a:ext cx="1920000" cy="1080000"/>
          </a:xfrm>
          <a:prstGeom prst="rect">
            <a:avLst/>
          </a:prstGeom>
        </p:spPr>
      </p:pic>
      <p:pic>
        <p:nvPicPr>
          <p:cNvPr id="2" name="Grafik 1" descr="Ein Bild, das Beerdigung, Blumendesign, Blume enthält.&#10;&#10;Automatisch generierte Beschreibung">
            <a:extLst>
              <a:ext uri="{FF2B5EF4-FFF2-40B4-BE49-F238E27FC236}">
                <a16:creationId xmlns:a16="http://schemas.microsoft.com/office/drawing/2014/main" id="{F3A14F05-B40A-652A-4F70-783DAD00FF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8000"/>
            <a:ext cx="249954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0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34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7FD5FAB-0C8A-FBFC-294B-DBC49F17AF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20086" r="1369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F31BFAA-8572-424E-8184-0BB621427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5862"/>
            <a:ext cx="6052955" cy="4726276"/>
          </a:xfrm>
        </p:spPr>
        <p:txBody>
          <a:bodyPr>
            <a:normAutofit/>
          </a:bodyPr>
          <a:lstStyle/>
          <a:p>
            <a:pPr algn="r"/>
            <a:r>
              <a:rPr lang="de-DE" sz="8000" dirty="0">
                <a:ln w="22225">
                  <a:solidFill>
                    <a:srgbClr val="FFFFFF"/>
                  </a:solidFill>
                </a:ln>
                <a:noFill/>
              </a:rPr>
              <a:t>Kräuter-Memory</a:t>
            </a:r>
            <a:endParaRPr lang="de-CH" sz="8000" dirty="0">
              <a:ln w="22225">
                <a:solidFill>
                  <a:srgbClr val="FFFFFF"/>
                </a:solidFill>
              </a:ln>
              <a:noFill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C4BD49-4130-DD9F-001C-3430E5E02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41" y="1065862"/>
            <a:ext cx="3860002" cy="47262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rgbClr val="FFFFFF"/>
                </a:solidFill>
              </a:rPr>
              <a:t>Kennst du dich gut mit Kräutern aus?</a:t>
            </a:r>
          </a:p>
          <a:p>
            <a:pPr marL="0" indent="0">
              <a:buNone/>
            </a:pPr>
            <a:endParaRPr lang="de-DE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de-DE" sz="2000" dirty="0">
                <a:solidFill>
                  <a:srgbClr val="FFFFFF"/>
                </a:solidFill>
              </a:rPr>
              <a:t>Mit dieser Spielform kannst du es herausfinden!</a:t>
            </a:r>
          </a:p>
          <a:p>
            <a:pPr marL="0" indent="0">
              <a:buNone/>
            </a:pPr>
            <a:endParaRPr lang="de-DE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de-DE" sz="2000" dirty="0">
                <a:solidFill>
                  <a:srgbClr val="FFFFFF"/>
                </a:solidFill>
              </a:rPr>
              <a:t>Starte über diesen </a:t>
            </a:r>
            <a:r>
              <a:rPr lang="de-DE" sz="2000" dirty="0">
                <a:solidFill>
                  <a:srgbClr val="FFFFFF"/>
                </a:solidFill>
                <a:hlinkClick r:id="rId3"/>
              </a:rPr>
              <a:t>Link</a:t>
            </a:r>
            <a:r>
              <a:rPr lang="de-DE" sz="2000" dirty="0">
                <a:solidFill>
                  <a:srgbClr val="FFFFFF"/>
                </a:solidFill>
              </a:rPr>
              <a:t>.</a:t>
            </a:r>
            <a:endParaRPr lang="de-CH" sz="2000" dirty="0">
              <a:solidFill>
                <a:srgbClr val="FFFFFF"/>
              </a:solidFill>
            </a:endParaRPr>
          </a:p>
        </p:txBody>
      </p:sp>
      <p:sp>
        <p:nvSpPr>
          <p:cNvPr id="31" name="Interaktive Schaltfläche: Zur Startseite wechseln 3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A7F1080-B6F1-07B3-CA68-51DC4EDA67E7}"/>
              </a:ext>
            </a:extLst>
          </p:cNvPr>
          <p:cNvSpPr/>
          <p:nvPr/>
        </p:nvSpPr>
        <p:spPr>
          <a:xfrm>
            <a:off x="11395166" y="5941831"/>
            <a:ext cx="609600" cy="681037"/>
          </a:xfrm>
          <a:prstGeom prst="actionButtonHom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pic>
        <p:nvPicPr>
          <p:cNvPr id="4" name="Grafik 3" descr="Ein Bild, das Beerdigung, Blumendesign, Blume enthält.&#10;&#10;Automatisch generierte Beschreibung">
            <a:extLst>
              <a:ext uri="{FF2B5EF4-FFF2-40B4-BE49-F238E27FC236}">
                <a16:creationId xmlns:a16="http://schemas.microsoft.com/office/drawing/2014/main" id="{82FCA4DC-8314-8D1A-DEF3-4330834249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459" y="0"/>
            <a:ext cx="249954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44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7FD5FAB-0C8A-FBFC-294B-DBC49F17AF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20086" r="1369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F31BFAA-8572-424E-8184-0BB621427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5862"/>
            <a:ext cx="6052955" cy="4726276"/>
          </a:xfrm>
        </p:spPr>
        <p:txBody>
          <a:bodyPr>
            <a:normAutofit/>
          </a:bodyPr>
          <a:lstStyle/>
          <a:p>
            <a:pPr algn="r"/>
            <a:r>
              <a:rPr lang="de-DE" sz="8000" dirty="0">
                <a:ln w="22225">
                  <a:solidFill>
                    <a:srgbClr val="FFFFFF"/>
                  </a:solidFill>
                </a:ln>
                <a:noFill/>
              </a:rPr>
              <a:t>Kräuterberufe</a:t>
            </a:r>
            <a:endParaRPr lang="de-CH" sz="8000" dirty="0">
              <a:ln w="22225">
                <a:solidFill>
                  <a:srgbClr val="FFFFFF"/>
                </a:solidFill>
              </a:ln>
              <a:noFill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C4BD49-4130-DD9F-001C-3430E5E02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41" y="1065862"/>
            <a:ext cx="3860002" cy="47262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rgbClr val="FFFFFF"/>
                </a:solidFill>
              </a:rPr>
              <a:t>Diese Berufe tragen dazu bei, dass aus Kräutern Schmackhaftes, Gesundes und Schönes entsteht.</a:t>
            </a:r>
          </a:p>
          <a:p>
            <a:pPr marL="0" indent="0">
              <a:buNone/>
            </a:pPr>
            <a:endParaRPr lang="de-DE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de-DE" sz="2000" dirty="0">
                <a:solidFill>
                  <a:srgbClr val="FFFFFF"/>
                </a:solidFill>
              </a:rPr>
              <a:t>Klicke auf das Bild des Berufes, den du erkunden möchtest!</a:t>
            </a:r>
            <a:endParaRPr lang="de-CH" sz="2000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Folienzoom 8">
                <a:extLst>
                  <a:ext uri="{FF2B5EF4-FFF2-40B4-BE49-F238E27FC236}">
                    <a16:creationId xmlns:a16="http://schemas.microsoft.com/office/drawing/2014/main" id="{263612F8-7713-6414-0951-5EAA28C0978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177284" y="1149564"/>
              <a:ext cx="2560000" cy="1440000"/>
            </p:xfrm>
            <a:graphic>
              <a:graphicData uri="http://schemas.microsoft.com/office/powerpoint/2016/slidezoom">
                <pslz:sldZm>
                  <pslz:sldZmObj sldId="259" cId="1257448471">
                    <pslz:zmPr id="{CEDE228C-DF78-41F2-BA36-9AF6060ECD08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60000" cy="14400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Folienzoom 8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263612F8-7713-6414-0951-5EAA28C097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77284" y="1149564"/>
                <a:ext cx="2560000" cy="14400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Folienzoom 14">
                <a:extLst>
                  <a:ext uri="{FF2B5EF4-FFF2-40B4-BE49-F238E27FC236}">
                    <a16:creationId xmlns:a16="http://schemas.microsoft.com/office/drawing/2014/main" id="{B63AF277-F4D0-BB0E-4B51-BF3B9BA20C0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93752421"/>
                  </p:ext>
                </p:extLst>
              </p:nvPr>
            </p:nvGraphicFramePr>
            <p:xfrm>
              <a:off x="2584676" y="4268436"/>
              <a:ext cx="2560000" cy="1440000"/>
            </p:xfrm>
            <a:graphic>
              <a:graphicData uri="http://schemas.microsoft.com/office/powerpoint/2016/slidezoom">
                <pslz:sldZm>
                  <pslz:sldZmObj sldId="261" cId="3313433127">
                    <pslz:zmPr id="{4864E5DE-D64E-4A60-9F9C-EFDC2FCCA267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60000" cy="14400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Folienzoom 14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B63AF277-F4D0-BB0E-4B51-BF3B9BA20C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84676" y="4268436"/>
                <a:ext cx="2560000" cy="14400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Folienzoom 19">
                <a:extLst>
                  <a:ext uri="{FF2B5EF4-FFF2-40B4-BE49-F238E27FC236}">
                    <a16:creationId xmlns:a16="http://schemas.microsoft.com/office/drawing/2014/main" id="{36C37266-DEA3-89DD-77B0-B008720D000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07331" y="1149564"/>
              <a:ext cx="2560000" cy="1440000"/>
            </p:xfrm>
            <a:graphic>
              <a:graphicData uri="http://schemas.microsoft.com/office/powerpoint/2016/slidezoom">
                <pslz:sldZm>
                  <pslz:sldZmObj sldId="260" cId="265825342">
                    <pslz:zmPr id="{4F37D79F-5679-4D27-8128-67C52075A94B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60000" cy="14400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Folienzoom 19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36C37266-DEA3-89DD-77B0-B008720D000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07331" y="1149564"/>
                <a:ext cx="2560000" cy="14400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4" name="Interaktive Schaltfläche: Zur Startseite wechseln 3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A0C9EE41-3BBF-7D6E-CC2A-7F01150DB615}"/>
              </a:ext>
            </a:extLst>
          </p:cNvPr>
          <p:cNvSpPr/>
          <p:nvPr/>
        </p:nvSpPr>
        <p:spPr>
          <a:xfrm>
            <a:off x="11395166" y="5941831"/>
            <a:ext cx="609600" cy="681037"/>
          </a:xfrm>
          <a:prstGeom prst="actionButtonHom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pic>
        <p:nvPicPr>
          <p:cNvPr id="5" name="Grafik 4" descr="Ein Bild, das Beerdigung, Blumendesign, Blume enthält.&#10;&#10;Automatisch generierte Beschreibung">
            <a:extLst>
              <a:ext uri="{FF2B5EF4-FFF2-40B4-BE49-F238E27FC236}">
                <a16:creationId xmlns:a16="http://schemas.microsoft.com/office/drawing/2014/main" id="{3D86108F-609D-87F1-7705-E8076A218E3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459" y="0"/>
            <a:ext cx="249954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19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861B4E5-84C2-6044-8413-A250F254D1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5444" r="13444" b="-1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0912EC8-B05F-A445-BF00-20EF4F70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de-DE" dirty="0">
                <a:ln w="22225">
                  <a:solidFill>
                    <a:srgbClr val="FFFFFF"/>
                  </a:solidFill>
                </a:ln>
                <a:noFill/>
              </a:rPr>
              <a:t>Lebensmitteltechnologe/in EFZ</a:t>
            </a:r>
            <a:endParaRPr lang="en-US" dirty="0">
              <a:ln w="22225"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20472CB-7F7F-CA9E-410E-F422BFD82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7722" y="1825625"/>
            <a:ext cx="686607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hlinkClick r:id="rId3"/>
            </a:endParaRPr>
          </a:p>
          <a:p>
            <a:pPr marL="0" indent="0">
              <a:buNone/>
            </a:pPr>
            <a:endParaRPr lang="en-US" dirty="0">
              <a:hlinkClick r:id="rId3"/>
            </a:endParaRPr>
          </a:p>
        </p:txBody>
      </p:sp>
      <p:sp>
        <p:nvSpPr>
          <p:cNvPr id="6" name="Interaktive Schaltfläche: Zur Startseite wechseln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4C59310F-8C2A-79B0-F925-E947B81C6628}"/>
              </a:ext>
            </a:extLst>
          </p:cNvPr>
          <p:cNvSpPr/>
          <p:nvPr/>
        </p:nvSpPr>
        <p:spPr>
          <a:xfrm>
            <a:off x="11395166" y="5941831"/>
            <a:ext cx="609600" cy="681037"/>
          </a:xfrm>
          <a:prstGeom prst="actionButtonHom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pic>
        <p:nvPicPr>
          <p:cNvPr id="8" name="Grafik 7">
            <a:hlinkClick r:id="rId3"/>
            <a:extLst>
              <a:ext uri="{FF2B5EF4-FFF2-40B4-BE49-F238E27FC236}">
                <a16:creationId xmlns:a16="http://schemas.microsoft.com/office/drawing/2014/main" id="{50942AF9-BCDE-9422-FD29-C4B82B22D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1825625"/>
            <a:ext cx="3649523" cy="201660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A68241D-51C5-80E0-85C1-280B7831BA1F}"/>
              </a:ext>
            </a:extLst>
          </p:cNvPr>
          <p:cNvSpPr txBox="1"/>
          <p:nvPr/>
        </p:nvSpPr>
        <p:spPr>
          <a:xfrm>
            <a:off x="4584613" y="2018320"/>
            <a:ext cx="63881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dirty="0"/>
              <a:t>Was macht ein(e) Lebensmitteltechnologe/in?</a:t>
            </a:r>
          </a:p>
          <a:p>
            <a:endParaRPr lang="de-DE" sz="2500" dirty="0"/>
          </a:p>
          <a:p>
            <a:r>
              <a:rPr lang="de-DE" sz="2500" dirty="0"/>
              <a:t>Hier erfährst du es! Klicke auf das Bild links, um das Video zu starten.</a:t>
            </a:r>
            <a:endParaRPr lang="de-CH" sz="25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17D0286-D412-D73B-6FF2-44F78919FD00}"/>
              </a:ext>
            </a:extLst>
          </p:cNvPr>
          <p:cNvSpPr txBox="1"/>
          <p:nvPr/>
        </p:nvSpPr>
        <p:spPr>
          <a:xfrm>
            <a:off x="838199" y="4097641"/>
            <a:ext cx="98571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CH" sz="3000" dirty="0">
                <a:solidFill>
                  <a:srgbClr val="FFFFFF"/>
                </a:solidFill>
              </a:rPr>
              <a:t>Nach dem Betrachten des Videos kannst du </a:t>
            </a:r>
            <a:r>
              <a:rPr lang="de-CH" sz="3000" dirty="0">
                <a:solidFill>
                  <a:srgbClr val="FFFFFF"/>
                </a:solidFill>
                <a:hlinkClick r:id="rId6"/>
              </a:rPr>
              <a:t>hier</a:t>
            </a:r>
            <a:r>
              <a:rPr lang="de-CH" sz="3000" dirty="0">
                <a:solidFill>
                  <a:srgbClr val="FFFFFF"/>
                </a:solidFill>
              </a:rPr>
              <a:t> das Auswertungsblatt ausfüllen und deine Überlegungen eintragen.</a:t>
            </a:r>
          </a:p>
        </p:txBody>
      </p:sp>
      <p:pic>
        <p:nvPicPr>
          <p:cNvPr id="3" name="Grafik 2" descr="Ein Bild, das Beerdigung, Blumendesign, Blume enthält.&#10;&#10;Automatisch generierte Beschreibung">
            <a:extLst>
              <a:ext uri="{FF2B5EF4-FFF2-40B4-BE49-F238E27FC236}">
                <a16:creationId xmlns:a16="http://schemas.microsoft.com/office/drawing/2014/main" id="{03B3A1B6-742A-8086-1246-B4CCB77772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459" y="0"/>
            <a:ext cx="249954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48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7955605-EAD8-A755-7FCD-ADEEDE165E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333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0912EC8-B05F-A445-BF00-20EF4F70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4400" dirty="0">
                <a:ln w="22225">
                  <a:solidFill>
                    <a:srgbClr val="FFFFFF"/>
                  </a:solidFill>
                </a:ln>
                <a:noFill/>
              </a:rPr>
              <a:t>Landwirt/in EFZ</a:t>
            </a:r>
            <a:endParaRPr lang="de-CH" dirty="0">
              <a:ln w="22225"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A6B04B-5AED-AA30-2C0B-BE61410A9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endParaRPr lang="de-CH" dirty="0">
              <a:solidFill>
                <a:srgbClr val="FFFFFF"/>
              </a:solidFill>
            </a:endParaRPr>
          </a:p>
          <a:p>
            <a:endParaRPr lang="de-CH" dirty="0">
              <a:solidFill>
                <a:srgbClr val="FFFFFF"/>
              </a:solidFill>
            </a:endParaRPr>
          </a:p>
          <a:p>
            <a:endParaRPr lang="de-CH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de-CH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de-CH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de-CH" dirty="0">
                <a:solidFill>
                  <a:srgbClr val="FFFFFF"/>
                </a:solidFill>
              </a:rPr>
              <a:t>Nach dem Betrachten des Videos kannst du </a:t>
            </a:r>
            <a:r>
              <a:rPr lang="de-CH" dirty="0">
                <a:solidFill>
                  <a:srgbClr val="FFFFFF"/>
                </a:solidFill>
                <a:hlinkClick r:id="rId3"/>
              </a:rPr>
              <a:t>hier</a:t>
            </a:r>
            <a:r>
              <a:rPr lang="de-CH" dirty="0">
                <a:solidFill>
                  <a:srgbClr val="FFFFFF"/>
                </a:solidFill>
              </a:rPr>
              <a:t> das Auswertungsblatt ausfüllen und deine Überlegungen eintragen.</a:t>
            </a:r>
          </a:p>
        </p:txBody>
      </p:sp>
      <p:sp>
        <p:nvSpPr>
          <p:cNvPr id="6" name="Interaktive Schaltfläche: Zur Startseite wechseln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CB9D5B1-3CE0-2A44-2F32-58FF5EDF1C5A}"/>
              </a:ext>
            </a:extLst>
          </p:cNvPr>
          <p:cNvSpPr/>
          <p:nvPr/>
        </p:nvSpPr>
        <p:spPr>
          <a:xfrm>
            <a:off x="11395166" y="5941831"/>
            <a:ext cx="609600" cy="681037"/>
          </a:xfrm>
          <a:prstGeom prst="actionButtonHom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pic>
        <p:nvPicPr>
          <p:cNvPr id="8" name="Grafik 7">
            <a:hlinkClick r:id="rId5"/>
            <a:extLst>
              <a:ext uri="{FF2B5EF4-FFF2-40B4-BE49-F238E27FC236}">
                <a16:creationId xmlns:a16="http://schemas.microsoft.com/office/drawing/2014/main" id="{81468269-CDBB-C28D-04EA-AB2EEE82F2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736206"/>
            <a:ext cx="2688000" cy="2016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2A56682-A0CB-A876-0665-B15D6A3CBDFB}"/>
              </a:ext>
            </a:extLst>
          </p:cNvPr>
          <p:cNvSpPr txBox="1"/>
          <p:nvPr/>
        </p:nvSpPr>
        <p:spPr>
          <a:xfrm>
            <a:off x="3676519" y="1736206"/>
            <a:ext cx="6993584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e-DE" sz="2800" dirty="0">
                <a:solidFill>
                  <a:srgbClr val="FFFFFF"/>
                </a:solidFill>
              </a:rPr>
              <a:t>Ohne Landwirte - keine Kräuter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e-DE" sz="2800" dirty="0">
                <a:solidFill>
                  <a:srgbClr val="FFFFFF"/>
                </a:solidFill>
              </a:rPr>
              <a:t>Doch was umfasst die Ausbildung zur Landwirtin / zum Landwirt?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e-DE" sz="2800" dirty="0">
                <a:solidFill>
                  <a:srgbClr val="FFFFFF"/>
                </a:solidFill>
              </a:rPr>
              <a:t>Im Video links erfährst du es!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e-DE" sz="2800" dirty="0">
                <a:solidFill>
                  <a:srgbClr val="FFFFFF"/>
                </a:solidFill>
              </a:rPr>
              <a:t>Klicke auf das Bild und das Video startet.</a:t>
            </a:r>
            <a:endParaRPr lang="de-CH" sz="2800" dirty="0">
              <a:solidFill>
                <a:srgbClr val="FFFFFF"/>
              </a:solidFill>
            </a:endParaRPr>
          </a:p>
        </p:txBody>
      </p:sp>
      <p:pic>
        <p:nvPicPr>
          <p:cNvPr id="4" name="Grafik 3" descr="Ein Bild, das Beerdigung, Blumendesign, Blume enthält.&#10;&#10;Automatisch generierte Beschreibung">
            <a:extLst>
              <a:ext uri="{FF2B5EF4-FFF2-40B4-BE49-F238E27FC236}">
                <a16:creationId xmlns:a16="http://schemas.microsoft.com/office/drawing/2014/main" id="{01C9D31D-39CB-25F2-C9B7-471004B883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459" y="0"/>
            <a:ext cx="249954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5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AC40CD4-D9BD-27B0-928E-7F65C0DA20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3403" b="53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0912EC8-B05F-A445-BF00-20EF4F70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4400" dirty="0">
                <a:ln w="22225">
                  <a:solidFill>
                    <a:srgbClr val="FFFFFF"/>
                  </a:solidFill>
                </a:ln>
                <a:noFill/>
              </a:rPr>
              <a:t>Gärtner/in EFZ</a:t>
            </a:r>
            <a:endParaRPr lang="de-CH" dirty="0">
              <a:ln w="22225"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</p:txBody>
      </p:sp>
      <p:pic>
        <p:nvPicPr>
          <p:cNvPr id="8" name="Inhaltsplatzhalter 7">
            <a:hlinkClick r:id="rId3"/>
            <a:extLst>
              <a:ext uri="{FF2B5EF4-FFF2-40B4-BE49-F238E27FC236}">
                <a16:creationId xmlns:a16="http://schemas.microsoft.com/office/drawing/2014/main" id="{59D846D9-D9B4-7F56-99FF-FEB4C83090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690688"/>
            <a:ext cx="3978947" cy="2016000"/>
          </a:xfrm>
        </p:spPr>
      </p:pic>
      <p:sp>
        <p:nvSpPr>
          <p:cNvPr id="6" name="Interaktive Schaltfläche: Zur Startseite wechseln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86102EC-519B-6ADE-E548-20D7C8725E3B}"/>
              </a:ext>
            </a:extLst>
          </p:cNvPr>
          <p:cNvSpPr/>
          <p:nvPr/>
        </p:nvSpPr>
        <p:spPr>
          <a:xfrm>
            <a:off x="11395166" y="5941831"/>
            <a:ext cx="609600" cy="681037"/>
          </a:xfrm>
          <a:prstGeom prst="actionButtonHom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6950791-334B-2844-7E33-B98FDB27C86B}"/>
              </a:ext>
            </a:extLst>
          </p:cNvPr>
          <p:cNvSpPr txBox="1"/>
          <p:nvPr/>
        </p:nvSpPr>
        <p:spPr>
          <a:xfrm>
            <a:off x="4969951" y="1690688"/>
            <a:ext cx="6318159" cy="2287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e-DE" sz="2800" dirty="0">
                <a:solidFill>
                  <a:srgbClr val="FFFFFF"/>
                </a:solidFill>
              </a:rPr>
              <a:t>Gärtner/innen sind Spezialisten, wenn es um Pflanzen geht - also auch bei Kräutern!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e-DE" sz="2800" dirty="0">
                <a:solidFill>
                  <a:srgbClr val="FFFFFF"/>
                </a:solidFill>
              </a:rPr>
              <a:t>Im Video links erfährst du aber noch mehr über diesen spannenden Beruf!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e-DE" sz="2800" dirty="0">
                <a:solidFill>
                  <a:srgbClr val="FFFFFF"/>
                </a:solidFill>
              </a:rPr>
              <a:t>Klicke auf das Bild und das Video startet.</a:t>
            </a:r>
            <a:endParaRPr lang="de-CH" sz="2800" dirty="0">
              <a:solidFill>
                <a:srgbClr val="FFFFFF"/>
              </a:solidFill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517D059-3418-2D02-7B27-598E05DE981E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>
              <a:solidFill>
                <a:srgbClr val="FFFFFF"/>
              </a:solidFill>
            </a:endParaRPr>
          </a:p>
          <a:p>
            <a:endParaRPr lang="de-CH" dirty="0">
              <a:solidFill>
                <a:srgbClr val="FFFFFF"/>
              </a:solidFill>
            </a:endParaRPr>
          </a:p>
          <a:p>
            <a:endParaRPr lang="de-CH" dirty="0">
              <a:solidFill>
                <a:srgbClr val="FFFFFF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CH" dirty="0">
              <a:solidFill>
                <a:srgbClr val="FFFFFF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CH" dirty="0">
              <a:solidFill>
                <a:srgbClr val="FFFFFF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CH" dirty="0">
                <a:solidFill>
                  <a:srgbClr val="FFFFFF"/>
                </a:solidFill>
              </a:rPr>
              <a:t>Nach dem Betrachten des Videos kannst du </a:t>
            </a:r>
            <a:r>
              <a:rPr lang="de-CH" dirty="0">
                <a:solidFill>
                  <a:srgbClr val="FFFFFF"/>
                </a:solidFill>
                <a:hlinkClick r:id="rId6"/>
              </a:rPr>
              <a:t>hier</a:t>
            </a:r>
            <a:r>
              <a:rPr lang="de-CH" dirty="0">
                <a:solidFill>
                  <a:srgbClr val="FFFFFF"/>
                </a:solidFill>
              </a:rPr>
              <a:t> das Auswertungsblatt ausfüllen und deine Überlegungen eintragen.</a:t>
            </a:r>
          </a:p>
        </p:txBody>
      </p:sp>
      <p:pic>
        <p:nvPicPr>
          <p:cNvPr id="3" name="Grafik 2" descr="Ein Bild, das Beerdigung, Blumendesign, Blume enthält.&#10;&#10;Automatisch generierte Beschreibung">
            <a:extLst>
              <a:ext uri="{FF2B5EF4-FFF2-40B4-BE49-F238E27FC236}">
                <a16:creationId xmlns:a16="http://schemas.microsoft.com/office/drawing/2014/main" id="{623FB894-B64F-67F7-6B23-FDC64C9910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459" y="0"/>
            <a:ext cx="249954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33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C18E3F3-6240-47EC-BDA3-90DF74BE9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920F2F-540C-61B2-B1A0-71D5C7A14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0"/>
            <a:ext cx="8610600" cy="1325563"/>
          </a:xfrm>
        </p:spPr>
        <p:txBody>
          <a:bodyPr/>
          <a:lstStyle/>
          <a:p>
            <a:r>
              <a:rPr lang="de-DE" dirty="0">
                <a:ln w="22225">
                  <a:solidFill>
                    <a:srgbClr val="FFFFFF"/>
                  </a:solidFill>
                </a:ln>
                <a:noFill/>
              </a:rPr>
              <a:t>Klicke auf das Thema deiner Wahl!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263E74-53F6-96D7-CE85-F10575B16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Folienzoom 4">
                <a:extLst>
                  <a:ext uri="{FF2B5EF4-FFF2-40B4-BE49-F238E27FC236}">
                    <a16:creationId xmlns:a16="http://schemas.microsoft.com/office/drawing/2014/main" id="{C942D58D-D313-1C34-3B22-F310CB9218B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7647972"/>
                  </p:ext>
                </p:extLst>
              </p:nvPr>
            </p:nvGraphicFramePr>
            <p:xfrm>
              <a:off x="838200" y="1825625"/>
              <a:ext cx="3048000" cy="1714500"/>
            </p:xfrm>
            <a:graphic>
              <a:graphicData uri="http://schemas.microsoft.com/office/powerpoint/2016/slidezoom">
                <pslz:sldZm>
                  <pslz:sldZmObj sldId="258" cId="2242013089">
                    <pslz:zmPr id="{5FE29717-F987-4F1F-B7AE-D002E1943CAC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Folienzoom 4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C942D58D-D313-1C34-3B22-F310CB9218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8200" y="182562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Folienzoom 6">
                <a:extLst>
                  <a:ext uri="{FF2B5EF4-FFF2-40B4-BE49-F238E27FC236}">
                    <a16:creationId xmlns:a16="http://schemas.microsoft.com/office/drawing/2014/main" id="{47B07974-57A4-0F09-2DB7-58BDCC10575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4731088"/>
                  </p:ext>
                </p:extLst>
              </p:nvPr>
            </p:nvGraphicFramePr>
            <p:xfrm>
              <a:off x="838200" y="4227331"/>
              <a:ext cx="3048000" cy="1714500"/>
            </p:xfrm>
            <a:graphic>
              <a:graphicData uri="http://schemas.microsoft.com/office/powerpoint/2016/slidezoom">
                <pslz:sldZm>
                  <pslz:sldZmObj sldId="263" cId="2382819089">
                    <pslz:zmPr id="{89A81C15-0F10-4232-84B2-93C03A61ECF4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Folienzoom 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47B07974-57A4-0F09-2DB7-58BDCC10575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8200" y="4227331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8" name="Interaktive Schaltfläche: Zur Startseite wechseln 7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A62152CF-8679-0CCD-EF1A-C6532F680FCC}"/>
              </a:ext>
            </a:extLst>
          </p:cNvPr>
          <p:cNvSpPr/>
          <p:nvPr/>
        </p:nvSpPr>
        <p:spPr>
          <a:xfrm>
            <a:off x="11395166" y="5941831"/>
            <a:ext cx="609600" cy="681037"/>
          </a:xfrm>
          <a:prstGeom prst="actionButtonHom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C824376-D612-E33C-0BB5-120535754C19}"/>
              </a:ext>
            </a:extLst>
          </p:cNvPr>
          <p:cNvSpPr txBox="1"/>
          <p:nvPr/>
        </p:nvSpPr>
        <p:spPr>
          <a:xfrm>
            <a:off x="7986849" y="5941831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Über das Haus-Symbol kehrst du immer zu dieser Folie zurück</a:t>
            </a:r>
            <a:endParaRPr lang="de-CH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Folienzoom 10">
                <a:extLst>
                  <a:ext uri="{FF2B5EF4-FFF2-40B4-BE49-F238E27FC236}">
                    <a16:creationId xmlns:a16="http://schemas.microsoft.com/office/drawing/2014/main" id="{EB23B22A-AB43-E30F-A447-BD3A6D94FD1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27040143"/>
                  </p:ext>
                </p:extLst>
              </p:nvPr>
            </p:nvGraphicFramePr>
            <p:xfrm>
              <a:off x="5384975" y="4227331"/>
              <a:ext cx="3048000" cy="1714500"/>
            </p:xfrm>
            <a:graphic>
              <a:graphicData uri="http://schemas.microsoft.com/office/powerpoint/2016/slidezoom">
                <pslz:sldZm>
                  <pslz:sldZmObj sldId="268" cId="670344599">
                    <pslz:zmPr id="{59FDB664-B121-4ED9-93B0-8D54F0A0BC59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Folienzoom 10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EB23B22A-AB43-E30F-A447-BD3A6D94FD1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84975" y="4227331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Folienzoom 12">
                <a:extLst>
                  <a:ext uri="{FF2B5EF4-FFF2-40B4-BE49-F238E27FC236}">
                    <a16:creationId xmlns:a16="http://schemas.microsoft.com/office/drawing/2014/main" id="{FDAC331A-752B-AA58-3559-CA0E8913A0C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54634142"/>
                  </p:ext>
                </p:extLst>
              </p:nvPr>
            </p:nvGraphicFramePr>
            <p:xfrm>
              <a:off x="5384975" y="1825625"/>
              <a:ext cx="3048000" cy="1714500"/>
            </p:xfrm>
            <a:graphic>
              <a:graphicData uri="http://schemas.microsoft.com/office/powerpoint/2016/slidezoom">
                <pslz:sldZm>
                  <pslz:sldZmObj sldId="272" cId="391127847">
                    <pslz:zmPr id="{819ECDDC-75A3-4EBC-ABA6-43201E1E85C6}" returnToParent="0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Folienzoom 12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FDAC331A-752B-AA58-3559-CA0E8913A0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384975" y="182562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4" name="Grafik 3" descr="Ein Bild, das Beerdigung, Blumendesign, Blume enthält.&#10;&#10;Automatisch generierte Beschreibung">
            <a:extLst>
              <a:ext uri="{FF2B5EF4-FFF2-40B4-BE49-F238E27FC236}">
                <a16:creationId xmlns:a16="http://schemas.microsoft.com/office/drawing/2014/main" id="{6942274A-B8CA-E02F-266D-470FBB912AE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9954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3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7FD5FAB-0C8A-FBFC-294B-DBC49F17AF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20086" r="1369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F31BFAA-8572-424E-8184-0BB621427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5862"/>
            <a:ext cx="6052955" cy="4726276"/>
          </a:xfrm>
        </p:spPr>
        <p:txBody>
          <a:bodyPr>
            <a:normAutofit/>
          </a:bodyPr>
          <a:lstStyle/>
          <a:p>
            <a:pPr algn="r"/>
            <a:r>
              <a:rPr lang="de-DE" sz="8000" dirty="0">
                <a:ln w="22225">
                  <a:solidFill>
                    <a:srgbClr val="FFFFFF"/>
                  </a:solidFill>
                </a:ln>
                <a:noFill/>
              </a:rPr>
              <a:t>Kräuter – vom Anbau bis zum Produkt</a:t>
            </a:r>
            <a:endParaRPr lang="de-CH" sz="8000" dirty="0">
              <a:ln w="22225">
                <a:solidFill>
                  <a:srgbClr val="FFFFFF"/>
                </a:solidFill>
              </a:ln>
              <a:noFill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C4BD49-4130-DD9F-001C-3430E5E02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41" y="1065862"/>
            <a:ext cx="3860002" cy="47262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sz="2000" dirty="0" err="1">
                <a:solidFill>
                  <a:srgbClr val="FFFFFF"/>
                </a:solidFill>
              </a:rPr>
              <a:t>Weisst</a:t>
            </a:r>
            <a:r>
              <a:rPr lang="de-DE" sz="2000" dirty="0">
                <a:solidFill>
                  <a:srgbClr val="FFFFFF"/>
                </a:solidFill>
              </a:rPr>
              <a:t> du, wie Kräuter wachsen, gepflegt und schlussendlich zu unterschiedlichsten Produkten verarbeitet werden?</a:t>
            </a:r>
          </a:p>
          <a:p>
            <a:pPr marL="0" indent="0">
              <a:buNone/>
            </a:pPr>
            <a:endParaRPr lang="de-DE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de-DE" sz="2000" dirty="0">
                <a:solidFill>
                  <a:srgbClr val="FFFFFF"/>
                </a:solidFill>
              </a:rPr>
              <a:t>Finde es heraus, indem du auf die entsprechenden Bilder klickst!</a:t>
            </a:r>
            <a:endParaRPr lang="de-CH" sz="2000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2" name="Folienzoom 21">
                <a:extLst>
                  <a:ext uri="{FF2B5EF4-FFF2-40B4-BE49-F238E27FC236}">
                    <a16:creationId xmlns:a16="http://schemas.microsoft.com/office/drawing/2014/main" id="{0B1467A6-38D6-2E80-0913-3DC58246F3E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0896040"/>
                  </p:ext>
                </p:extLst>
              </p:nvPr>
            </p:nvGraphicFramePr>
            <p:xfrm>
              <a:off x="1609360" y="100085"/>
              <a:ext cx="3048000" cy="1714500"/>
            </p:xfrm>
            <a:graphic>
              <a:graphicData uri="http://schemas.microsoft.com/office/powerpoint/2016/slidezoom">
                <pslz:sldZm>
                  <pslz:sldZmObj sldId="264" cId="312517333">
                    <pslz:zmPr id="{14EE0421-310D-47A0-9C2B-BD500CF8BD4A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2" name="Folienzoom 21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0B1467A6-38D6-2E80-0913-3DC58246F3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09360" y="10008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Folienzoom 24">
                <a:extLst>
                  <a:ext uri="{FF2B5EF4-FFF2-40B4-BE49-F238E27FC236}">
                    <a16:creationId xmlns:a16="http://schemas.microsoft.com/office/drawing/2014/main" id="{38042F34-C87D-939D-44F0-079C487EC63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35059685"/>
                  </p:ext>
                </p:extLst>
              </p:nvPr>
            </p:nvGraphicFramePr>
            <p:xfrm>
              <a:off x="6976494" y="100084"/>
              <a:ext cx="3048000" cy="1714500"/>
            </p:xfrm>
            <a:graphic>
              <a:graphicData uri="http://schemas.microsoft.com/office/powerpoint/2016/slidezoom">
                <pslz:sldZm>
                  <pslz:sldZmObj sldId="265" cId="2529002090">
                    <pslz:zmPr id="{9398854C-0270-4160-B8F5-E3F6CA691098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Folienzoom 24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38042F34-C87D-939D-44F0-079C487EC6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76494" y="10008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Folienzoom 29">
                <a:extLst>
                  <a:ext uri="{FF2B5EF4-FFF2-40B4-BE49-F238E27FC236}">
                    <a16:creationId xmlns:a16="http://schemas.microsoft.com/office/drawing/2014/main" id="{E60AFF54-37C1-3170-8DFF-05B6BAF0538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35286053"/>
                  </p:ext>
                </p:extLst>
              </p:nvPr>
            </p:nvGraphicFramePr>
            <p:xfrm>
              <a:off x="4572000" y="5043416"/>
              <a:ext cx="3048000" cy="1714500"/>
            </p:xfrm>
            <a:graphic>
              <a:graphicData uri="http://schemas.microsoft.com/office/powerpoint/2016/slidezoom">
                <pslz:sldZm>
                  <pslz:sldZmObj sldId="267" cId="657772560">
                    <pslz:zmPr id="{42B146C9-3A7A-41C9-BE09-35290F94909C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Folienzoom 29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E60AFF54-37C1-3170-8DFF-05B6BAF053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72000" y="5043416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31" name="Interaktive Schaltfläche: Zur Startseite wechseln 30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6A7F1080-B6F1-07B3-CA68-51DC4EDA67E7}"/>
              </a:ext>
            </a:extLst>
          </p:cNvPr>
          <p:cNvSpPr/>
          <p:nvPr/>
        </p:nvSpPr>
        <p:spPr>
          <a:xfrm>
            <a:off x="11395166" y="5941831"/>
            <a:ext cx="609600" cy="681037"/>
          </a:xfrm>
          <a:prstGeom prst="actionButtonHom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pic>
        <p:nvPicPr>
          <p:cNvPr id="4" name="Grafik 3" descr="Ein Bild, das Beerdigung, Blumendesign, Blume enthält.&#10;&#10;Automatisch generierte Beschreibung">
            <a:extLst>
              <a:ext uri="{FF2B5EF4-FFF2-40B4-BE49-F238E27FC236}">
                <a16:creationId xmlns:a16="http://schemas.microsoft.com/office/drawing/2014/main" id="{5A89223A-C958-5C5F-AFBE-E552A4D753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8000"/>
            <a:ext cx="249954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13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Anbaugebiete">
            <a:extLst>
              <a:ext uri="{FF2B5EF4-FFF2-40B4-BE49-F238E27FC236}">
                <a16:creationId xmlns:a16="http://schemas.microsoft.com/office/drawing/2014/main" id="{3DCBEF6C-F0E7-2C3A-2BA6-7CC912985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3"/>
            <a:ext cx="12191999" cy="687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C2847EB-9064-E5ED-CC00-AA0AAFE19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n w="22225">
                  <a:solidFill>
                    <a:srgbClr val="FFFFFF"/>
                  </a:solidFill>
                </a:ln>
                <a:noFill/>
              </a:rPr>
              <a:t>Kräuteranbau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9F52D5-38FE-A557-A53D-F77A678B8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63915"/>
            <a:ext cx="9680553" cy="30553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Hier kannst du dein Wissen über den Anbau von Kräutern in der Schweiz unter Beweis stellen. </a:t>
            </a:r>
          </a:p>
          <a:p>
            <a:pPr marL="0" indent="0">
              <a:buNone/>
            </a:pP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Ein kniffliger Lückentext wartet auf dich.</a:t>
            </a:r>
          </a:p>
          <a:p>
            <a:pPr marL="0" indent="0">
              <a:buNone/>
            </a:pPr>
            <a:endParaRPr lang="de-DE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Klicke einfach auf diesen </a:t>
            </a:r>
            <a:r>
              <a:rPr lang="de-DE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de-DE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Nach erfolgreichem Abschluss gibt es hier für Interessierte noch eine spannende </a:t>
            </a:r>
            <a:r>
              <a:rPr lang="de-DE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Forschungsaufgabe</a:t>
            </a:r>
            <a:r>
              <a:rPr lang="de-DE" dirty="0"/>
              <a:t>. </a:t>
            </a:r>
            <a:endParaRPr lang="de-CH" dirty="0"/>
          </a:p>
        </p:txBody>
      </p:sp>
      <p:sp>
        <p:nvSpPr>
          <p:cNvPr id="4" name="Interaktive Schaltfläche: Zur Startseite wechseln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C885565-802B-CCB1-A50F-7DDDE3F1E98D}"/>
              </a:ext>
            </a:extLst>
          </p:cNvPr>
          <p:cNvSpPr/>
          <p:nvPr/>
        </p:nvSpPr>
        <p:spPr>
          <a:xfrm>
            <a:off x="11395166" y="5941831"/>
            <a:ext cx="609600" cy="681037"/>
          </a:xfrm>
          <a:prstGeom prst="actionButtonHom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pic>
        <p:nvPicPr>
          <p:cNvPr id="5" name="Grafik 4" descr="Ein Bild, das Beerdigung, Blumendesign, Blume enthält.&#10;&#10;Automatisch generierte Beschreibung">
            <a:extLst>
              <a:ext uri="{FF2B5EF4-FFF2-40B4-BE49-F238E27FC236}">
                <a16:creationId xmlns:a16="http://schemas.microsoft.com/office/drawing/2014/main" id="{F250F444-E674-41FD-66FC-259FEB1DC6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459" y="0"/>
            <a:ext cx="249954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räuterernte">
            <a:extLst>
              <a:ext uri="{FF2B5EF4-FFF2-40B4-BE49-F238E27FC236}">
                <a16:creationId xmlns:a16="http://schemas.microsoft.com/office/drawing/2014/main" id="{51578943-0A6E-A14F-2D0F-B88A0DF75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3"/>
            <a:ext cx="12301241" cy="693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C2847EB-9064-E5ED-CC00-AA0AAFE19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68" y="365125"/>
            <a:ext cx="7626531" cy="1325563"/>
          </a:xfrm>
        </p:spPr>
        <p:txBody>
          <a:bodyPr/>
          <a:lstStyle/>
          <a:p>
            <a:r>
              <a:rPr lang="de-DE" dirty="0">
                <a:ln w="22225">
                  <a:solidFill>
                    <a:srgbClr val="FFFFFF"/>
                  </a:solidFill>
                </a:ln>
                <a:noFill/>
              </a:rPr>
              <a:t>Kräuterernte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9F52D5-38FE-A557-A53D-F77A678B8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3000" dirty="0">
                <a:solidFill>
                  <a:srgbClr val="206FBF"/>
                </a:solidFill>
              </a:rPr>
              <a:t>Damit Kräuter ihre volle Kraft entfalten, braucht es vor, während und nach der Ernte die richtige Pflege.</a:t>
            </a:r>
          </a:p>
          <a:p>
            <a:pPr marL="0" indent="0">
              <a:buNone/>
            </a:pPr>
            <a:r>
              <a:rPr lang="de-DE" sz="3000" dirty="0">
                <a:solidFill>
                  <a:srgbClr val="206FBF"/>
                </a:solidFill>
              </a:rPr>
              <a:t>Hier erfährst du, wie die Ernte idealerweise vor sich geht.</a:t>
            </a:r>
          </a:p>
          <a:p>
            <a:pPr marL="0" indent="0">
              <a:buNone/>
            </a:pPr>
            <a:endParaRPr lang="de-DE" sz="3000" dirty="0">
              <a:solidFill>
                <a:srgbClr val="206FBF"/>
              </a:solidFill>
            </a:endParaRPr>
          </a:p>
          <a:p>
            <a:pPr marL="0" indent="0">
              <a:buNone/>
            </a:pPr>
            <a:r>
              <a:rPr lang="de-DE" sz="3000" dirty="0">
                <a:solidFill>
                  <a:srgbClr val="206FBF"/>
                </a:solidFill>
              </a:rPr>
              <a:t>Kannst du die </a:t>
            </a:r>
            <a:r>
              <a:rPr lang="de-DE" sz="3000" dirty="0">
                <a:solidFill>
                  <a:srgbClr val="206FBF"/>
                </a:solidFill>
                <a:hlinkClick r:id="rId3"/>
              </a:rPr>
              <a:t>Aufgabe</a:t>
            </a:r>
            <a:r>
              <a:rPr lang="de-DE" sz="3000" dirty="0">
                <a:solidFill>
                  <a:srgbClr val="206FBF"/>
                </a:solidFill>
              </a:rPr>
              <a:t> korrekt lösen?</a:t>
            </a:r>
          </a:p>
          <a:p>
            <a:pPr marL="0" indent="0">
              <a:buNone/>
            </a:pPr>
            <a:r>
              <a:rPr lang="de-DE" sz="3000" dirty="0">
                <a:solidFill>
                  <a:srgbClr val="206FBF"/>
                </a:solidFill>
              </a:rPr>
              <a:t>(Klicke auf den Link unten)</a:t>
            </a:r>
          </a:p>
          <a:p>
            <a:pPr marL="0" indent="0">
              <a:buNone/>
            </a:pPr>
            <a:r>
              <a:rPr lang="de-CH" sz="30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https://learningapps.org/display?v=</a:t>
            </a:r>
            <a:r>
              <a:rPr lang="de-CH" sz="3000" dirty="0">
                <a:solidFill>
                  <a:srgbClr val="206FB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pj36o984523</a:t>
            </a:r>
            <a:r>
              <a:rPr lang="de-DE" sz="3000" dirty="0">
                <a:solidFill>
                  <a:schemeClr val="bg1"/>
                </a:solidFill>
              </a:rPr>
              <a:t> </a:t>
            </a:r>
            <a:endParaRPr lang="de-CH" sz="3000" dirty="0">
              <a:solidFill>
                <a:schemeClr val="bg1"/>
              </a:solidFill>
            </a:endParaRPr>
          </a:p>
        </p:txBody>
      </p:sp>
      <p:sp>
        <p:nvSpPr>
          <p:cNvPr id="4" name="Interaktive Schaltfläche: Zur Startseite wechseln 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1E14BC5-BAA9-3CC5-493F-B347F3530164}"/>
              </a:ext>
            </a:extLst>
          </p:cNvPr>
          <p:cNvSpPr/>
          <p:nvPr/>
        </p:nvSpPr>
        <p:spPr>
          <a:xfrm>
            <a:off x="11395166" y="5941831"/>
            <a:ext cx="609600" cy="681037"/>
          </a:xfrm>
          <a:prstGeom prst="actionButtonHom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pic>
        <p:nvPicPr>
          <p:cNvPr id="5" name="Grafik 4" descr="Ein Bild, das Beerdigung, Blumendesign, Blume enthält.&#10;&#10;Automatisch generierte Beschreibung">
            <a:extLst>
              <a:ext uri="{FF2B5EF4-FFF2-40B4-BE49-F238E27FC236}">
                <a16:creationId xmlns:a16="http://schemas.microsoft.com/office/drawing/2014/main" id="{550702E0-786A-2A27-6467-1AA6F5771F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459" y="0"/>
            <a:ext cx="249954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0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2847EB-9064-E5ED-CC00-AA0AAFE19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n w="22225">
                  <a:solidFill>
                    <a:srgbClr val="FFFFFF"/>
                  </a:solidFill>
                </a:ln>
                <a:noFill/>
              </a:rPr>
              <a:t>Kräuterprodukte</a:t>
            </a:r>
            <a:endParaRPr lang="de-CH" dirty="0"/>
          </a:p>
        </p:txBody>
      </p:sp>
      <p:pic>
        <p:nvPicPr>
          <p:cNvPr id="6" name="Inhaltsplatzhalter 5" descr="Ein Bild, das Essen, Tisch, Zutaten, Schüssel enthält.">
            <a:extLst>
              <a:ext uri="{FF2B5EF4-FFF2-40B4-BE49-F238E27FC236}">
                <a16:creationId xmlns:a16="http://schemas.microsoft.com/office/drawing/2014/main" id="{1FA9FA1D-9736-F567-6D91-A92048C37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193" y="-1071000"/>
            <a:ext cx="13548386" cy="9000000"/>
          </a:xfrm>
        </p:spPr>
      </p:pic>
      <p:sp>
        <p:nvSpPr>
          <p:cNvPr id="4" name="Interaktive Schaltfläche: Zur Startseite wechseln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C94EB20-B2B2-7E8B-6413-D10FFC3A51E3}"/>
              </a:ext>
            </a:extLst>
          </p:cNvPr>
          <p:cNvSpPr/>
          <p:nvPr/>
        </p:nvSpPr>
        <p:spPr>
          <a:xfrm>
            <a:off x="11395166" y="5941831"/>
            <a:ext cx="609600" cy="681037"/>
          </a:xfrm>
          <a:prstGeom prst="actionButtonHom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A6C5AB0-1056-0960-AD89-DD75B87027D8}"/>
              </a:ext>
            </a:extLst>
          </p:cNvPr>
          <p:cNvSpPr txBox="1">
            <a:spLocks/>
          </p:cNvSpPr>
          <p:nvPr/>
        </p:nvSpPr>
        <p:spPr>
          <a:xfrm>
            <a:off x="838200" y="-2075"/>
            <a:ext cx="76265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n w="22225">
                  <a:solidFill>
                    <a:srgbClr val="FFFFFF"/>
                  </a:solidFill>
                </a:ln>
                <a:noFill/>
              </a:rPr>
              <a:t>Kräuterprodukte</a:t>
            </a:r>
            <a:endParaRPr lang="de-CH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9B5D237-796B-0F5D-CC35-6E0A31EF3720}"/>
              </a:ext>
            </a:extLst>
          </p:cNvPr>
          <p:cNvSpPr txBox="1">
            <a:spLocks/>
          </p:cNvSpPr>
          <p:nvPr/>
        </p:nvSpPr>
        <p:spPr>
          <a:xfrm>
            <a:off x="838200" y="1516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3000" dirty="0">
                <a:solidFill>
                  <a:srgbClr val="206FBF"/>
                </a:solidFill>
              </a:rPr>
              <a:t>Aus Kräutern lassen sich unzählige Produkte herstellen.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3000" dirty="0">
                <a:solidFill>
                  <a:srgbClr val="206FBF"/>
                </a:solidFill>
              </a:rPr>
              <a:t>Wie viele findest du? Wer schafft die höchste Punktzahl?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sz="3000" b="1" dirty="0">
                <a:solidFill>
                  <a:srgbClr val="206FBF"/>
                </a:solidFill>
                <a:hlinkClick r:id="rId4"/>
              </a:rPr>
              <a:t>Hier geht‘s weiter.</a:t>
            </a:r>
            <a:endParaRPr lang="de-DE" sz="3000" b="1" dirty="0">
              <a:solidFill>
                <a:srgbClr val="206FBF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sz="3000" dirty="0">
              <a:solidFill>
                <a:srgbClr val="206FBF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3000" dirty="0">
                <a:solidFill>
                  <a:srgbClr val="206FBF"/>
                </a:solidFill>
              </a:rPr>
              <a:t>Wenn du selbst ein Kräuterprodukt herstellen möchtest, findest du hier drei Anleitungen zur Auswahl: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3000" b="1" dirty="0">
                <a:solidFill>
                  <a:srgbClr val="206FBF"/>
                </a:solidFill>
                <a:hlinkClick r:id="rId5" action="ppaction://hlinksldjump"/>
              </a:rPr>
              <a:t>Kräuterbutter</a:t>
            </a:r>
            <a:r>
              <a:rPr lang="de-DE" sz="3000" b="1" dirty="0">
                <a:solidFill>
                  <a:srgbClr val="206FBF"/>
                </a:solidFill>
              </a:rPr>
              <a:t>			</a:t>
            </a:r>
            <a:r>
              <a:rPr lang="de-DE" sz="3000" b="1" dirty="0">
                <a:solidFill>
                  <a:srgbClr val="206FBF"/>
                </a:solidFill>
                <a:hlinkClick r:id="rId6" action="ppaction://hlinksldjump"/>
              </a:rPr>
              <a:t>Kräuteröl</a:t>
            </a:r>
            <a:r>
              <a:rPr lang="de-DE" sz="3000" b="1" dirty="0">
                <a:solidFill>
                  <a:srgbClr val="206FBF"/>
                </a:solidFill>
              </a:rPr>
              <a:t>		</a:t>
            </a:r>
            <a:r>
              <a:rPr lang="de-DE" sz="3000" b="1" dirty="0">
                <a:solidFill>
                  <a:srgbClr val="206FBF"/>
                </a:solidFill>
                <a:hlinkClick r:id="rId7" action="ppaction://hlinksldjump"/>
              </a:rPr>
              <a:t>Kräuterseife</a:t>
            </a:r>
            <a:endParaRPr lang="de-CH" sz="3000" b="1" dirty="0">
              <a:solidFill>
                <a:srgbClr val="206FBF"/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Folienzoom 9">
                <a:extLst>
                  <a:ext uri="{FF2B5EF4-FFF2-40B4-BE49-F238E27FC236}">
                    <a16:creationId xmlns:a16="http://schemas.microsoft.com/office/drawing/2014/main" id="{3F68F6C2-C4F6-DA8A-574D-3DEFCCB19F4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7738714"/>
                  </p:ext>
                </p:extLst>
              </p:nvPr>
            </p:nvGraphicFramePr>
            <p:xfrm>
              <a:off x="575612" y="5105668"/>
              <a:ext cx="3048000" cy="1714500"/>
            </p:xfrm>
            <a:graphic>
              <a:graphicData uri="http://schemas.microsoft.com/office/powerpoint/2016/slidezoom">
                <pslz:sldZm>
                  <pslz:sldZmObj sldId="269" cId="4201707102">
                    <pslz:zmPr id="{DB4FE7AE-0CC6-44CD-AA14-D54D07ADBDCB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Folienzoom 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3F68F6C2-C4F6-DA8A-574D-3DEFCCB19F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5612" y="5105668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Folienzoom 11">
                <a:extLst>
                  <a:ext uri="{FF2B5EF4-FFF2-40B4-BE49-F238E27FC236}">
                    <a16:creationId xmlns:a16="http://schemas.microsoft.com/office/drawing/2014/main" id="{8B730F5A-F449-39E7-4B9A-1FC2170E06E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55370062"/>
                  </p:ext>
                </p:extLst>
              </p:nvPr>
            </p:nvGraphicFramePr>
            <p:xfrm>
              <a:off x="4572000" y="5105668"/>
              <a:ext cx="3048000" cy="1714500"/>
            </p:xfrm>
            <a:graphic>
              <a:graphicData uri="http://schemas.microsoft.com/office/powerpoint/2016/slidezoom">
                <pslz:sldZm>
                  <pslz:sldZmObj sldId="270" cId="4196973987">
                    <pslz:zmPr id="{26F5930D-78C5-4B45-AF4E-A7866522663F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Folienzoom 11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8B730F5A-F449-39E7-4B9A-1FC2170E06E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72000" y="5105668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Folienzoom 13">
                <a:extLst>
                  <a:ext uri="{FF2B5EF4-FFF2-40B4-BE49-F238E27FC236}">
                    <a16:creationId xmlns:a16="http://schemas.microsoft.com/office/drawing/2014/main" id="{78C628AE-6056-2A28-C586-B47E15A6EC8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56688221"/>
                  </p:ext>
                </p:extLst>
              </p:nvPr>
            </p:nvGraphicFramePr>
            <p:xfrm>
              <a:off x="7983583" y="5105668"/>
              <a:ext cx="3048000" cy="1714500"/>
            </p:xfrm>
            <a:graphic>
              <a:graphicData uri="http://schemas.microsoft.com/office/powerpoint/2016/slidezoom">
                <pslz:sldZm>
                  <pslz:sldZmObj sldId="271" cId="1184586761">
                    <pslz:zmPr id="{6E1C3C30-8FF8-43C9-AE15-ED595F2C62E3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Folienzoom 13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78C628AE-6056-2A28-C586-B47E15A6EC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983583" y="5105668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" name="Grafik 2" descr="Ein Bild, das Beerdigung, Blumendesign, Blume enthält.&#10;&#10;Automatisch generierte Beschreibung">
            <a:extLst>
              <a:ext uri="{FF2B5EF4-FFF2-40B4-BE49-F238E27FC236}">
                <a16:creationId xmlns:a16="http://schemas.microsoft.com/office/drawing/2014/main" id="{40D3B86A-4508-84B9-CF43-177551EE81A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459" y="0"/>
            <a:ext cx="249954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7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2847EB-9064-E5ED-CC00-AA0AAFE19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n w="22225">
                  <a:solidFill>
                    <a:srgbClr val="FFFFFF"/>
                  </a:solidFill>
                </a:ln>
                <a:noFill/>
              </a:rPr>
              <a:t>Kräuterprodukte</a:t>
            </a:r>
            <a:endParaRPr lang="de-CH" dirty="0"/>
          </a:p>
        </p:txBody>
      </p:sp>
      <p:pic>
        <p:nvPicPr>
          <p:cNvPr id="6" name="Inhaltsplatzhalter 5" descr="Ein Bild, das Essen, Tisch, Zutaten, Schüssel enthält.">
            <a:extLst>
              <a:ext uri="{FF2B5EF4-FFF2-40B4-BE49-F238E27FC236}">
                <a16:creationId xmlns:a16="http://schemas.microsoft.com/office/drawing/2014/main" id="{1FA9FA1D-9736-F567-6D91-A92048C37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193" y="-1071000"/>
            <a:ext cx="13548386" cy="9000000"/>
          </a:xfrm>
        </p:spPr>
      </p:pic>
      <p:sp>
        <p:nvSpPr>
          <p:cNvPr id="4" name="Interaktive Schaltfläche: Zur Startseite wechseln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C94EB20-B2B2-7E8B-6413-D10FFC3A51E3}"/>
              </a:ext>
            </a:extLst>
          </p:cNvPr>
          <p:cNvSpPr/>
          <p:nvPr/>
        </p:nvSpPr>
        <p:spPr>
          <a:xfrm>
            <a:off x="11395166" y="5941831"/>
            <a:ext cx="609600" cy="681037"/>
          </a:xfrm>
          <a:prstGeom prst="actionButtonHom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A6C5AB0-1056-0960-AD89-DD75B87027D8}"/>
              </a:ext>
            </a:extLst>
          </p:cNvPr>
          <p:cNvSpPr txBox="1">
            <a:spLocks/>
          </p:cNvSpPr>
          <p:nvPr/>
        </p:nvSpPr>
        <p:spPr>
          <a:xfrm>
            <a:off x="838200" y="-2075"/>
            <a:ext cx="76265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n w="22225">
                  <a:solidFill>
                    <a:srgbClr val="FFFFFF"/>
                  </a:solidFill>
                </a:ln>
                <a:noFill/>
              </a:rPr>
              <a:t>Kräuterbutter</a:t>
            </a:r>
            <a:endParaRPr lang="de-CH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9B5D237-796B-0F5D-CC35-6E0A31EF3720}"/>
              </a:ext>
            </a:extLst>
          </p:cNvPr>
          <p:cNvSpPr txBox="1">
            <a:spLocks/>
          </p:cNvSpPr>
          <p:nvPr/>
        </p:nvSpPr>
        <p:spPr>
          <a:xfrm>
            <a:off x="838200" y="1516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CH" sz="3000" dirty="0">
              <a:solidFill>
                <a:srgbClr val="206FBF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13468AB-EF5E-AE98-7BC6-0D46F93B3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943100"/>
            <a:ext cx="8134350" cy="29718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0CBCFEF-7953-B73C-A626-0928D21BCD7F}"/>
              </a:ext>
            </a:extLst>
          </p:cNvPr>
          <p:cNvSpPr txBox="1"/>
          <p:nvPr/>
        </p:nvSpPr>
        <p:spPr>
          <a:xfrm>
            <a:off x="857517" y="5012402"/>
            <a:ext cx="850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Rezeptidee: Swissmilk.ch</a:t>
            </a:r>
            <a:endParaRPr lang="de-CH" dirty="0"/>
          </a:p>
        </p:txBody>
      </p:sp>
      <p:pic>
        <p:nvPicPr>
          <p:cNvPr id="10" name="Picture 6" descr="Butter, Gute Butter, Fett, Ernährung">
            <a:extLst>
              <a:ext uri="{FF2B5EF4-FFF2-40B4-BE49-F238E27FC236}">
                <a16:creationId xmlns:a16="http://schemas.microsoft.com/office/drawing/2014/main" id="{FC94A84F-20A4-3DAC-D6FA-F4DDFC8D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00" y="1943100"/>
            <a:ext cx="2916250" cy="180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 descr="Ein Bild, das Beerdigung, Blumendesign, Blume enthält.&#10;&#10;Automatisch generierte Beschreibung">
            <a:extLst>
              <a:ext uri="{FF2B5EF4-FFF2-40B4-BE49-F238E27FC236}">
                <a16:creationId xmlns:a16="http://schemas.microsoft.com/office/drawing/2014/main" id="{F8501479-63DF-0270-1881-473604404E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459" y="0"/>
            <a:ext cx="249954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0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2847EB-9064-E5ED-CC00-AA0AAFE19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n w="22225">
                  <a:solidFill>
                    <a:srgbClr val="FFFFFF"/>
                  </a:solidFill>
                </a:ln>
                <a:noFill/>
              </a:rPr>
              <a:t>Kräuterprodukte</a:t>
            </a:r>
            <a:endParaRPr lang="de-CH" dirty="0"/>
          </a:p>
        </p:txBody>
      </p:sp>
      <p:pic>
        <p:nvPicPr>
          <p:cNvPr id="6" name="Inhaltsplatzhalter 5" descr="Ein Bild, das Essen, Tisch, Zutaten, Schüssel enthält.">
            <a:extLst>
              <a:ext uri="{FF2B5EF4-FFF2-40B4-BE49-F238E27FC236}">
                <a16:creationId xmlns:a16="http://schemas.microsoft.com/office/drawing/2014/main" id="{1FA9FA1D-9736-F567-6D91-A92048C37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193" y="-1071000"/>
            <a:ext cx="13548386" cy="9000000"/>
          </a:xfrm>
        </p:spPr>
      </p:pic>
      <p:sp>
        <p:nvSpPr>
          <p:cNvPr id="4" name="Interaktive Schaltfläche: Zur Startseite wechseln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C94EB20-B2B2-7E8B-6413-D10FFC3A51E3}"/>
              </a:ext>
            </a:extLst>
          </p:cNvPr>
          <p:cNvSpPr/>
          <p:nvPr/>
        </p:nvSpPr>
        <p:spPr>
          <a:xfrm>
            <a:off x="11395166" y="5941831"/>
            <a:ext cx="609600" cy="681037"/>
          </a:xfrm>
          <a:prstGeom prst="actionButtonHom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A6C5AB0-1056-0960-AD89-DD75B87027D8}"/>
              </a:ext>
            </a:extLst>
          </p:cNvPr>
          <p:cNvSpPr txBox="1">
            <a:spLocks/>
          </p:cNvSpPr>
          <p:nvPr/>
        </p:nvSpPr>
        <p:spPr>
          <a:xfrm>
            <a:off x="838200" y="-2075"/>
            <a:ext cx="76265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n w="22225">
                  <a:solidFill>
                    <a:srgbClr val="FFFFFF"/>
                  </a:solidFill>
                </a:ln>
                <a:noFill/>
              </a:rPr>
              <a:t>Kräuteröl</a:t>
            </a:r>
            <a:endParaRPr lang="de-CH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9B5D237-796B-0F5D-CC35-6E0A31EF3720}"/>
              </a:ext>
            </a:extLst>
          </p:cNvPr>
          <p:cNvSpPr txBox="1">
            <a:spLocks/>
          </p:cNvSpPr>
          <p:nvPr/>
        </p:nvSpPr>
        <p:spPr>
          <a:xfrm>
            <a:off x="838200" y="1516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CH" sz="3000" dirty="0">
              <a:solidFill>
                <a:srgbClr val="206FBF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9518FB5-627F-8DE3-ABDA-B4ECCC857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143125"/>
            <a:ext cx="7800975" cy="257175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4A8D057-A852-0BFB-11F3-A15381DE695F}"/>
              </a:ext>
            </a:extLst>
          </p:cNvPr>
          <p:cNvSpPr txBox="1"/>
          <p:nvPr/>
        </p:nvSpPr>
        <p:spPr>
          <a:xfrm>
            <a:off x="838200" y="4825661"/>
            <a:ext cx="850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Rezeptidee: </a:t>
            </a:r>
            <a:r>
              <a:rPr lang="de-CH" dirty="0">
                <a:hlinkClick r:id="rId5"/>
              </a:rPr>
              <a:t>Kräuteröl selber machen | Ricola</a:t>
            </a:r>
            <a:endParaRPr lang="de-CH" dirty="0"/>
          </a:p>
        </p:txBody>
      </p:sp>
      <p:pic>
        <p:nvPicPr>
          <p:cNvPr id="10" name="Picture 4" descr="Ricola Kräuteröl Rezept - Step  1">
            <a:extLst>
              <a:ext uri="{FF2B5EF4-FFF2-40B4-BE49-F238E27FC236}">
                <a16:creationId xmlns:a16="http://schemas.microsoft.com/office/drawing/2014/main" id="{2011418C-7BCC-CEAB-EA52-CB0AAA31D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70" y="1323488"/>
            <a:ext cx="1800000" cy="180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 descr="Ein Bild, das Beerdigung, Blumendesign, Blume enthält.&#10;&#10;Automatisch generierte Beschreibung">
            <a:extLst>
              <a:ext uri="{FF2B5EF4-FFF2-40B4-BE49-F238E27FC236}">
                <a16:creationId xmlns:a16="http://schemas.microsoft.com/office/drawing/2014/main" id="{2FE0624F-5598-A167-0755-971E7B50ED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459" y="0"/>
            <a:ext cx="249954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7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2847EB-9064-E5ED-CC00-AA0AAFE19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n w="22225">
                  <a:solidFill>
                    <a:srgbClr val="FFFFFF"/>
                  </a:solidFill>
                </a:ln>
                <a:noFill/>
              </a:rPr>
              <a:t>Kräuterprodukte</a:t>
            </a:r>
            <a:endParaRPr lang="de-CH" dirty="0"/>
          </a:p>
        </p:txBody>
      </p:sp>
      <p:pic>
        <p:nvPicPr>
          <p:cNvPr id="6" name="Inhaltsplatzhalter 5" descr="Ein Bild, das Essen, Tisch, Zutaten, Schüssel enthält.">
            <a:extLst>
              <a:ext uri="{FF2B5EF4-FFF2-40B4-BE49-F238E27FC236}">
                <a16:creationId xmlns:a16="http://schemas.microsoft.com/office/drawing/2014/main" id="{1FA9FA1D-9736-F567-6D91-A92048C37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193" y="-1071000"/>
            <a:ext cx="13548386" cy="9000000"/>
          </a:xfrm>
        </p:spPr>
      </p:pic>
      <p:sp>
        <p:nvSpPr>
          <p:cNvPr id="4" name="Interaktive Schaltfläche: Zur Startseite wechseln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C94EB20-B2B2-7E8B-6413-D10FFC3A51E3}"/>
              </a:ext>
            </a:extLst>
          </p:cNvPr>
          <p:cNvSpPr/>
          <p:nvPr/>
        </p:nvSpPr>
        <p:spPr>
          <a:xfrm>
            <a:off x="11395166" y="5941831"/>
            <a:ext cx="609600" cy="681037"/>
          </a:xfrm>
          <a:prstGeom prst="actionButtonHom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A6C5AB0-1056-0960-AD89-DD75B87027D8}"/>
              </a:ext>
            </a:extLst>
          </p:cNvPr>
          <p:cNvSpPr txBox="1">
            <a:spLocks/>
          </p:cNvSpPr>
          <p:nvPr/>
        </p:nvSpPr>
        <p:spPr>
          <a:xfrm>
            <a:off x="838200" y="-2075"/>
            <a:ext cx="76265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n w="22225">
                  <a:solidFill>
                    <a:srgbClr val="FFFFFF"/>
                  </a:solidFill>
                </a:ln>
                <a:noFill/>
              </a:rPr>
              <a:t>Kräuterseife</a:t>
            </a:r>
            <a:endParaRPr lang="de-CH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9B5D237-796B-0F5D-CC35-6E0A31EF3720}"/>
              </a:ext>
            </a:extLst>
          </p:cNvPr>
          <p:cNvSpPr txBox="1">
            <a:spLocks/>
          </p:cNvSpPr>
          <p:nvPr/>
        </p:nvSpPr>
        <p:spPr>
          <a:xfrm>
            <a:off x="838200" y="1516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CH" sz="3000" dirty="0">
              <a:solidFill>
                <a:srgbClr val="206FBF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1A128C3-4AC5-B818-9CF3-DCD97BB70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54" y="1516025"/>
            <a:ext cx="8505825" cy="488632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4A43DED-5DDD-A1A8-D5DC-C4546DA39E2E}"/>
              </a:ext>
            </a:extLst>
          </p:cNvPr>
          <p:cNvSpPr txBox="1"/>
          <p:nvPr/>
        </p:nvSpPr>
        <p:spPr>
          <a:xfrm>
            <a:off x="946597" y="6492875"/>
            <a:ext cx="850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Rezeptidee: </a:t>
            </a:r>
            <a:r>
              <a:rPr lang="de-DE" dirty="0">
                <a:hlinkClick r:id="rId5"/>
              </a:rPr>
              <a:t>Kräuter Seifen selber machen - Natuerlich-heilen.at</a:t>
            </a:r>
            <a:endParaRPr lang="de-CH" dirty="0"/>
          </a:p>
        </p:txBody>
      </p:sp>
      <p:pic>
        <p:nvPicPr>
          <p:cNvPr id="10" name="Picture 2" descr="Seife, Pflanzenseife, Natürlich">
            <a:extLst>
              <a:ext uri="{FF2B5EF4-FFF2-40B4-BE49-F238E27FC236}">
                <a16:creationId xmlns:a16="http://schemas.microsoft.com/office/drawing/2014/main" id="{B9341DB2-A1EE-B524-148D-B2C4CA44E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879" y="1516025"/>
            <a:ext cx="2166000" cy="144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 descr="Ein Bild, das Beerdigung, Blumendesign, Blume enthält.&#10;&#10;Automatisch generierte Beschreibung">
            <a:extLst>
              <a:ext uri="{FF2B5EF4-FFF2-40B4-BE49-F238E27FC236}">
                <a16:creationId xmlns:a16="http://schemas.microsoft.com/office/drawing/2014/main" id="{4D2C693D-ADBA-E20A-9D67-6BF8EF9A4B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459" y="0"/>
            <a:ext cx="249954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8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516</Words>
  <Application>Microsoft Office PowerPoint</Application>
  <PresentationFormat>Breitbild</PresentationFormat>
  <Paragraphs>83</Paragraphs>
  <Slides>16</Slides>
  <Notes>0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</vt:lpstr>
      <vt:lpstr>Kräuterwelten</vt:lpstr>
      <vt:lpstr>Klicke auf das Thema deiner Wahl!</vt:lpstr>
      <vt:lpstr>Kräuter – vom Anbau bis zum Produkt</vt:lpstr>
      <vt:lpstr>Kräuteranbau</vt:lpstr>
      <vt:lpstr>Kräuterernte</vt:lpstr>
      <vt:lpstr>Kräuterprodukte</vt:lpstr>
      <vt:lpstr>Kräuterprodukte</vt:lpstr>
      <vt:lpstr>Kräuterprodukte</vt:lpstr>
      <vt:lpstr>Kräuterprodukte</vt:lpstr>
      <vt:lpstr>Vom Kraut zum Bonbon</vt:lpstr>
      <vt:lpstr>Vom Kraut zum Bonbon</vt:lpstr>
      <vt:lpstr>Kräuter-Memory</vt:lpstr>
      <vt:lpstr>Kräuterberufe</vt:lpstr>
      <vt:lpstr>Lebensmitteltechnologe/in EFZ</vt:lpstr>
      <vt:lpstr>Landwirt/in EFZ</vt:lpstr>
      <vt:lpstr>Gärtner/in EFZ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Kräuterwelten</dc:title>
  <dc:creator>Gregor Jost</dc:creator>
  <cp:lastModifiedBy>Gregor Jost</cp:lastModifiedBy>
  <cp:revision>15</cp:revision>
  <dcterms:created xsi:type="dcterms:W3CDTF">2023-06-05T07:02:46Z</dcterms:created>
  <dcterms:modified xsi:type="dcterms:W3CDTF">2023-08-14T13:47:59Z</dcterms:modified>
</cp:coreProperties>
</file>